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383" r:id="rId3"/>
    <p:sldId id="391" r:id="rId4"/>
    <p:sldId id="394" r:id="rId5"/>
    <p:sldId id="393" r:id="rId6"/>
    <p:sldId id="392" r:id="rId7"/>
    <p:sldId id="390" r:id="rId8"/>
    <p:sldId id="395" r:id="rId9"/>
    <p:sldId id="396" r:id="rId10"/>
    <p:sldId id="397" r:id="rId11"/>
    <p:sldId id="399" r:id="rId12"/>
    <p:sldId id="401" r:id="rId13"/>
    <p:sldId id="402" r:id="rId14"/>
    <p:sldId id="406" r:id="rId15"/>
    <p:sldId id="407" r:id="rId16"/>
    <p:sldId id="408" r:id="rId17"/>
    <p:sldId id="409" r:id="rId18"/>
    <p:sldId id="410" r:id="rId19"/>
    <p:sldId id="411" r:id="rId20"/>
    <p:sldId id="412" r:id="rId21"/>
    <p:sldId id="413" r:id="rId22"/>
    <p:sldId id="414" r:id="rId23"/>
    <p:sldId id="415" r:id="rId24"/>
    <p:sldId id="417" r:id="rId25"/>
    <p:sldId id="419" r:id="rId26"/>
    <p:sldId id="420" r:id="rId27"/>
    <p:sldId id="421" r:id="rId28"/>
    <p:sldId id="423" r:id="rId29"/>
    <p:sldId id="425" r:id="rId30"/>
    <p:sldId id="426" r:id="rId31"/>
    <p:sldId id="428" r:id="rId32"/>
    <p:sldId id="429" r:id="rId33"/>
    <p:sldId id="430" r:id="rId34"/>
    <p:sldId id="43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9"/>
    <p:restoredTop sz="94444"/>
  </p:normalViewPr>
  <p:slideViewPr>
    <p:cSldViewPr snapToGrid="0">
      <p:cViewPr varScale="1">
        <p:scale>
          <a:sx n="75" d="100"/>
          <a:sy n="75" d="100"/>
        </p:scale>
        <p:origin x="160" y="151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8/4/25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6CF90-29FC-7DA5-85DD-034FCE3CC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D05AF-CBE9-FCCC-EABA-3FE39F621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4AD0AD-0DF0-A259-2970-A10AAE43DD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13F25D-35A3-6AF4-2DCA-B82733C039B6}"/>
              </a:ext>
            </a:extLst>
          </p:cNvPr>
          <p:cNvSpPr>
            <a:spLocks noGrp="1"/>
          </p:cNvSpPr>
          <p:nvPr>
            <p:ph type="sldNum" sz="quarter" idx="5"/>
          </p:nvPr>
        </p:nvSpPr>
        <p:spPr/>
        <p:txBody>
          <a:bodyPr/>
          <a:lstStyle/>
          <a:p>
            <a:fld id="{C976209C-F82F-8948-8964-C389942C0FEE}" type="slidenum">
              <a:rPr lang="en-US" smtClean="0"/>
              <a:t>3</a:t>
            </a:fld>
            <a:endParaRPr lang="en-US"/>
          </a:p>
        </p:txBody>
      </p:sp>
    </p:spTree>
    <p:extLst>
      <p:ext uri="{BB962C8B-B14F-4D97-AF65-F5344CB8AC3E}">
        <p14:creationId xmlns:p14="http://schemas.microsoft.com/office/powerpoint/2010/main" val="96325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99447-7802-9A32-7613-761319B8B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CAE92-C4B9-F0F2-C0F9-133EBF0DE7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5C10C7-9931-6BB1-2364-406735065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E0F443-3DB2-709B-491F-68177E5BF305}"/>
              </a:ext>
            </a:extLst>
          </p:cNvPr>
          <p:cNvSpPr>
            <a:spLocks noGrp="1"/>
          </p:cNvSpPr>
          <p:nvPr>
            <p:ph type="sldNum" sz="quarter" idx="5"/>
          </p:nvPr>
        </p:nvSpPr>
        <p:spPr/>
        <p:txBody>
          <a:bodyPr/>
          <a:lstStyle/>
          <a:p>
            <a:fld id="{C976209C-F82F-8948-8964-C389942C0FEE}" type="slidenum">
              <a:rPr lang="en-US" smtClean="0"/>
              <a:t>4</a:t>
            </a:fld>
            <a:endParaRPr lang="en-US"/>
          </a:p>
        </p:txBody>
      </p:sp>
    </p:spTree>
    <p:extLst>
      <p:ext uri="{BB962C8B-B14F-4D97-AF65-F5344CB8AC3E}">
        <p14:creationId xmlns:p14="http://schemas.microsoft.com/office/powerpoint/2010/main" val="905971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A3D88-9B72-DC63-FF63-D5AC4A59E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65701-82F6-6270-1AC2-80325BBD7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EF9A8-CB2F-8FA6-21ED-C14C46CD55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4341E8-634C-3C5C-CEC3-2DC6C75B96C9}"/>
              </a:ext>
            </a:extLst>
          </p:cNvPr>
          <p:cNvSpPr>
            <a:spLocks noGrp="1"/>
          </p:cNvSpPr>
          <p:nvPr>
            <p:ph type="sldNum" sz="quarter" idx="5"/>
          </p:nvPr>
        </p:nvSpPr>
        <p:spPr/>
        <p:txBody>
          <a:bodyPr/>
          <a:lstStyle/>
          <a:p>
            <a:fld id="{C976209C-F82F-8948-8964-C389942C0FEE}" type="slidenum">
              <a:rPr lang="en-US" smtClean="0"/>
              <a:t>5</a:t>
            </a:fld>
            <a:endParaRPr lang="en-US"/>
          </a:p>
        </p:txBody>
      </p:sp>
    </p:spTree>
    <p:extLst>
      <p:ext uri="{BB962C8B-B14F-4D97-AF65-F5344CB8AC3E}">
        <p14:creationId xmlns:p14="http://schemas.microsoft.com/office/powerpoint/2010/main" val="1600051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14307-2AF5-BC34-972B-AA64FDB4D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6B323-2CBF-DEC7-9990-D73C209C7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A03BB-5689-BDC0-4719-2135D4C7A8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714BB0-D820-3D1A-1B76-DB690D0397A0}"/>
              </a:ext>
            </a:extLst>
          </p:cNvPr>
          <p:cNvSpPr>
            <a:spLocks noGrp="1"/>
          </p:cNvSpPr>
          <p:nvPr>
            <p:ph type="sldNum" sz="quarter" idx="5"/>
          </p:nvPr>
        </p:nvSpPr>
        <p:spPr/>
        <p:txBody>
          <a:bodyPr/>
          <a:lstStyle/>
          <a:p>
            <a:fld id="{C976209C-F82F-8948-8964-C389942C0FEE}" type="slidenum">
              <a:rPr lang="en-US" smtClean="0"/>
              <a:t>6</a:t>
            </a:fld>
            <a:endParaRPr lang="en-US"/>
          </a:p>
        </p:txBody>
      </p:sp>
    </p:spTree>
    <p:extLst>
      <p:ext uri="{BB962C8B-B14F-4D97-AF65-F5344CB8AC3E}">
        <p14:creationId xmlns:p14="http://schemas.microsoft.com/office/powerpoint/2010/main" val="144099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3FCCC-B419-34CD-FCA8-53CE863E4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3410C-1624-6292-B4D7-271EAF847E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3EA9F-592E-CEEF-4CC2-C5FA96E922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F8042D-F667-FA49-7DD6-ABEA78844793}"/>
              </a:ext>
            </a:extLst>
          </p:cNvPr>
          <p:cNvSpPr>
            <a:spLocks noGrp="1"/>
          </p:cNvSpPr>
          <p:nvPr>
            <p:ph type="sldNum" sz="quarter" idx="5"/>
          </p:nvPr>
        </p:nvSpPr>
        <p:spPr/>
        <p:txBody>
          <a:bodyPr/>
          <a:lstStyle/>
          <a:p>
            <a:fld id="{C976209C-F82F-8948-8964-C389942C0FEE}" type="slidenum">
              <a:rPr lang="en-US" smtClean="0"/>
              <a:t>7</a:t>
            </a:fld>
            <a:endParaRPr lang="en-US"/>
          </a:p>
        </p:txBody>
      </p:sp>
    </p:spTree>
    <p:extLst>
      <p:ext uri="{BB962C8B-B14F-4D97-AF65-F5344CB8AC3E}">
        <p14:creationId xmlns:p14="http://schemas.microsoft.com/office/powerpoint/2010/main" val="621388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218DA-1547-A9EA-74DE-8C0F18CF54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D7E21-7BA5-D61A-2E7F-6DA4D5E11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90E95-03FA-162F-0D15-8B5D994459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C9AA5E-227F-8FB3-C528-673BDCA76B72}"/>
              </a:ext>
            </a:extLst>
          </p:cNvPr>
          <p:cNvSpPr>
            <a:spLocks noGrp="1"/>
          </p:cNvSpPr>
          <p:nvPr>
            <p:ph type="sldNum" sz="quarter" idx="5"/>
          </p:nvPr>
        </p:nvSpPr>
        <p:spPr/>
        <p:txBody>
          <a:bodyPr/>
          <a:lstStyle/>
          <a:p>
            <a:fld id="{C976209C-F82F-8948-8964-C389942C0FEE}" type="slidenum">
              <a:rPr lang="en-US" smtClean="0"/>
              <a:t>8</a:t>
            </a:fld>
            <a:endParaRPr lang="en-US"/>
          </a:p>
        </p:txBody>
      </p:sp>
    </p:spTree>
    <p:extLst>
      <p:ext uri="{BB962C8B-B14F-4D97-AF65-F5344CB8AC3E}">
        <p14:creationId xmlns:p14="http://schemas.microsoft.com/office/powerpoint/2010/main" val="99684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603F4-D700-52FD-1B09-B0DF9C132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52FDC-3121-4A4A-34BC-B974232CB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CE93D-4281-7945-ACAC-1D09A15FA4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65370E-0B0E-1FF4-C1EF-AEFC8FF43B1B}"/>
              </a:ext>
            </a:extLst>
          </p:cNvPr>
          <p:cNvSpPr>
            <a:spLocks noGrp="1"/>
          </p:cNvSpPr>
          <p:nvPr>
            <p:ph type="sldNum" sz="quarter" idx="5"/>
          </p:nvPr>
        </p:nvSpPr>
        <p:spPr/>
        <p:txBody>
          <a:bodyPr/>
          <a:lstStyle/>
          <a:p>
            <a:fld id="{C976209C-F82F-8948-8964-C389942C0FEE}" type="slidenum">
              <a:rPr lang="en-US" smtClean="0"/>
              <a:t>9</a:t>
            </a:fld>
            <a:endParaRPr lang="en-US"/>
          </a:p>
        </p:txBody>
      </p:sp>
    </p:spTree>
    <p:extLst>
      <p:ext uri="{BB962C8B-B14F-4D97-AF65-F5344CB8AC3E}">
        <p14:creationId xmlns:p14="http://schemas.microsoft.com/office/powerpoint/2010/main" val="3228920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BFD4-1D2C-D4E5-81C5-EEBC49735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B9BC-E2A7-2BE4-418B-DDE01E360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AA4C1A-E6E6-22C9-CE56-EDAEB0CC2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526B02-CB38-C138-D7E3-70698B3ECE93}"/>
              </a:ext>
            </a:extLst>
          </p:cNvPr>
          <p:cNvSpPr>
            <a:spLocks noGrp="1"/>
          </p:cNvSpPr>
          <p:nvPr>
            <p:ph type="sldNum" sz="quarter" idx="5"/>
          </p:nvPr>
        </p:nvSpPr>
        <p:spPr/>
        <p:txBody>
          <a:bodyPr/>
          <a:lstStyle/>
          <a:p>
            <a:fld id="{C976209C-F82F-8948-8964-C389942C0FEE}" type="slidenum">
              <a:rPr lang="en-US" smtClean="0"/>
              <a:t>10</a:t>
            </a:fld>
            <a:endParaRPr lang="en-US"/>
          </a:p>
        </p:txBody>
      </p:sp>
    </p:spTree>
    <p:extLst>
      <p:ext uri="{BB962C8B-B14F-4D97-AF65-F5344CB8AC3E}">
        <p14:creationId xmlns:p14="http://schemas.microsoft.com/office/powerpoint/2010/main" val="2197006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8/4/25</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CCMACLRL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CCMACLRL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8/4/25</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CCMACLRL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CCMACLRL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8/4/25</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8/4/25</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CCMACLRL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8/4/25</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a:bodyPr>
          <a:lstStyle/>
          <a:p>
            <a:r>
              <a:rPr lang="en-US" sz="7000" dirty="0">
                <a:solidFill>
                  <a:srgbClr val="32418C"/>
                </a:solidFill>
                <a:latin typeface="Aptos" panose="020B0004020202020204" pitchFamily="34" charset="0"/>
              </a:rPr>
              <a:t>Supervised Learning</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21AFF-367E-2012-D985-3CA4037A0D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8120A-3703-5DDD-4061-A6801C1E7B52}"/>
              </a:ext>
            </a:extLst>
          </p:cNvPr>
          <p:cNvSpPr>
            <a:spLocks noGrp="1"/>
          </p:cNvSpPr>
          <p:nvPr>
            <p:ph type="title"/>
          </p:nvPr>
        </p:nvSpPr>
        <p:spPr>
          <a:xfrm>
            <a:off x="838200" y="850645"/>
            <a:ext cx="10515600" cy="1325563"/>
          </a:xfrm>
        </p:spPr>
        <p:txBody>
          <a:bodyPr anchor="ctr">
            <a:normAutofit/>
          </a:bodyPr>
          <a:lstStyle/>
          <a:p>
            <a:r>
              <a:rPr lang="en-US" dirty="0"/>
              <a:t>Generating Text</a:t>
            </a:r>
          </a:p>
        </p:txBody>
      </p:sp>
      <p:pic>
        <p:nvPicPr>
          <p:cNvPr id="3" name="Picture 2" descr="A black text on a white background&#10;&#10;Description automatically generated">
            <a:extLst>
              <a:ext uri="{FF2B5EF4-FFF2-40B4-BE49-F238E27FC236}">
                <a16:creationId xmlns:a16="http://schemas.microsoft.com/office/drawing/2014/main" id="{B9448523-6831-98ED-C43D-EA6C3E54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176" y="2881793"/>
            <a:ext cx="6158678" cy="1800000"/>
          </a:xfrm>
          <a:prstGeom prst="rect">
            <a:avLst/>
          </a:prstGeom>
        </p:spPr>
      </p:pic>
      <p:pic>
        <p:nvPicPr>
          <p:cNvPr id="4" name="Picture 3" descr="A purple and blue text on a black background&#10;&#10;Description automatically generated">
            <a:extLst>
              <a:ext uri="{FF2B5EF4-FFF2-40B4-BE49-F238E27FC236}">
                <a16:creationId xmlns:a16="http://schemas.microsoft.com/office/drawing/2014/main" id="{878C75F3-EF4F-4864-C17E-8E881F20D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0486" y="2881793"/>
            <a:ext cx="3423314" cy="1800000"/>
          </a:xfrm>
          <a:prstGeom prst="rect">
            <a:avLst/>
          </a:prstGeom>
        </p:spPr>
      </p:pic>
    </p:spTree>
    <p:extLst>
      <p:ext uri="{BB962C8B-B14F-4D97-AF65-F5344CB8AC3E}">
        <p14:creationId xmlns:p14="http://schemas.microsoft.com/office/powerpoint/2010/main" val="184046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131AB-9E6D-26C3-38D3-975E16E04DA7}"/>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008A8399-A4C2-40E8-3E56-DF34F0F89A9C}"/>
              </a:ext>
            </a:extLst>
          </p:cNvPr>
          <p:cNvSpPr>
            <a:spLocks noGrp="1"/>
          </p:cNvSpPr>
          <p:nvPr>
            <p:ph idx="1"/>
          </p:nvPr>
        </p:nvSpPr>
        <p:spPr>
          <a:xfrm>
            <a:off x="838200" y="2286869"/>
            <a:ext cx="5804140" cy="4351338"/>
          </a:xfrm>
        </p:spPr>
        <p:txBody>
          <a:bodyPr/>
          <a:lstStyle/>
          <a:p>
            <a:pPr marL="0" indent="0">
              <a:buNone/>
            </a:pPr>
            <a:r>
              <a:rPr lang="en-US" sz="2800" b="1" dirty="0">
                <a:solidFill>
                  <a:srgbClr val="0070C0"/>
                </a:solidFill>
              </a:rPr>
              <a:t>Artificial Intelligence (AI) </a:t>
            </a:r>
            <a:r>
              <a:rPr lang="en-US" sz="2800" dirty="0"/>
              <a:t>refers to the simulation of human intelligence in machines or any technique that enables computers to mimic human behavior.</a:t>
            </a:r>
          </a:p>
          <a:p>
            <a:pPr marL="0" indent="0">
              <a:buNone/>
            </a:pPr>
            <a:endParaRPr lang="en-US" sz="2800" dirty="0"/>
          </a:p>
          <a:p>
            <a:pPr marL="0" indent="0">
              <a:buNone/>
            </a:pPr>
            <a:r>
              <a:rPr lang="en-US" sz="2800" dirty="0"/>
              <a:t>One of those techniques is </a:t>
            </a:r>
            <a:r>
              <a:rPr lang="en-US" sz="2800" b="1" dirty="0"/>
              <a:t>Machine Learning</a:t>
            </a:r>
            <a:r>
              <a:rPr lang="en-US" sz="2800" dirty="0"/>
              <a:t>!</a:t>
            </a:r>
          </a:p>
          <a:p>
            <a:pPr marL="0" indent="0">
              <a:buNone/>
            </a:pPr>
            <a:endParaRPr lang="en-PH" sz="2800" dirty="0"/>
          </a:p>
          <a:p>
            <a:pPr marL="0" indent="0">
              <a:buNone/>
            </a:pPr>
            <a:endParaRPr lang="en-US" dirty="0"/>
          </a:p>
        </p:txBody>
      </p:sp>
      <p:pic>
        <p:nvPicPr>
          <p:cNvPr id="4" name="Picture 3">
            <a:extLst>
              <a:ext uri="{FF2B5EF4-FFF2-40B4-BE49-F238E27FC236}">
                <a16:creationId xmlns:a16="http://schemas.microsoft.com/office/drawing/2014/main" id="{33424A28-C5F6-4C19-75C5-D336AB97EA4D}"/>
              </a:ext>
            </a:extLst>
          </p:cNvPr>
          <p:cNvPicPr>
            <a:picLocks noChangeAspect="1"/>
          </p:cNvPicPr>
          <p:nvPr/>
        </p:nvPicPr>
        <p:blipFill>
          <a:blip r:embed="rId2"/>
          <a:stretch>
            <a:fillRect/>
          </a:stretch>
        </p:blipFill>
        <p:spPr>
          <a:xfrm>
            <a:off x="7404471" y="2286869"/>
            <a:ext cx="4328459" cy="3600000"/>
          </a:xfrm>
          <a:prstGeom prst="rect">
            <a:avLst/>
          </a:prstGeom>
        </p:spPr>
      </p:pic>
    </p:spTree>
    <p:extLst>
      <p:ext uri="{BB962C8B-B14F-4D97-AF65-F5344CB8AC3E}">
        <p14:creationId xmlns:p14="http://schemas.microsoft.com/office/powerpoint/2010/main" val="1360409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EBE8C7-35F8-F174-4DE7-8BCA9CB32214}"/>
              </a:ext>
            </a:extLst>
          </p:cNvPr>
          <p:cNvSpPr txBox="1"/>
          <p:nvPr/>
        </p:nvSpPr>
        <p:spPr>
          <a:xfrm>
            <a:off x="1282460" y="1866361"/>
            <a:ext cx="9627079" cy="1631216"/>
          </a:xfrm>
          <a:prstGeom prst="rect">
            <a:avLst/>
          </a:prstGeom>
          <a:noFill/>
        </p:spPr>
        <p:txBody>
          <a:bodyPr wrap="square">
            <a:spAutoFit/>
          </a:bodyPr>
          <a:lstStyle/>
          <a:p>
            <a:pPr algn="ctr"/>
            <a:r>
              <a:rPr lang="en-US" sz="5000" dirty="0"/>
              <a:t>To understand what machine learning is, </a:t>
            </a:r>
          </a:p>
        </p:txBody>
      </p:sp>
      <p:sp>
        <p:nvSpPr>
          <p:cNvPr id="5" name="TextBox 4">
            <a:extLst>
              <a:ext uri="{FF2B5EF4-FFF2-40B4-BE49-F238E27FC236}">
                <a16:creationId xmlns:a16="http://schemas.microsoft.com/office/drawing/2014/main" id="{AF01850E-3A5E-A72C-EBAC-B6D08BBD94DC}"/>
              </a:ext>
            </a:extLst>
          </p:cNvPr>
          <p:cNvSpPr txBox="1"/>
          <p:nvPr/>
        </p:nvSpPr>
        <p:spPr>
          <a:xfrm>
            <a:off x="3062377" y="3956013"/>
            <a:ext cx="6124754" cy="2400657"/>
          </a:xfrm>
          <a:prstGeom prst="rect">
            <a:avLst/>
          </a:prstGeom>
          <a:noFill/>
        </p:spPr>
        <p:txBody>
          <a:bodyPr wrap="square">
            <a:spAutoFit/>
          </a:bodyPr>
          <a:lstStyle/>
          <a:p>
            <a:pPr algn="ctr"/>
            <a:r>
              <a:rPr lang="en-US" sz="5000" b="1" dirty="0">
                <a:solidFill>
                  <a:srgbClr val="00B050"/>
                </a:solidFill>
              </a:rPr>
              <a:t>we need to learn how to think like one!</a:t>
            </a:r>
            <a:endParaRPr lang="en-PH" sz="5000" b="1" dirty="0">
              <a:solidFill>
                <a:srgbClr val="00B050"/>
              </a:solidFill>
            </a:endParaRPr>
          </a:p>
        </p:txBody>
      </p:sp>
    </p:spTree>
    <p:extLst>
      <p:ext uri="{BB962C8B-B14F-4D97-AF65-F5344CB8AC3E}">
        <p14:creationId xmlns:p14="http://schemas.microsoft.com/office/powerpoint/2010/main" val="46192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59409-CDEB-494C-840D-F140ACA74AE6}"/>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76F7CC9A-146F-84B6-FB00-FFA74EA26727}"/>
              </a:ext>
            </a:extLst>
          </p:cNvPr>
          <p:cNvGraphicFramePr>
            <a:graphicFrameLocks noGrp="1"/>
          </p:cNvGraphicFramePr>
          <p:nvPr>
            <p:extLst>
              <p:ext uri="{D42A27DB-BD31-4B8C-83A1-F6EECF244321}">
                <p14:modId xmlns:p14="http://schemas.microsoft.com/office/powerpoint/2010/main" val="639531134"/>
              </p:ext>
            </p:extLst>
          </p:nvPr>
        </p:nvGraphicFramePr>
        <p:xfrm>
          <a:off x="1712297" y="2570072"/>
          <a:ext cx="8767405" cy="1717856"/>
        </p:xfrm>
        <a:graphic>
          <a:graphicData uri="http://schemas.openxmlformats.org/drawingml/2006/table">
            <a:tbl>
              <a:tblPr firstRow="1" bandRow="1">
                <a:tableStyleId>{E269D01E-BC32-4049-B463-5C60D7B0CCD2}</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1</a:t>
                      </a:r>
                      <a:endParaRPr lang="en-PH" sz="3000" b="0"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3</a:t>
                      </a:r>
                      <a:endParaRPr lang="en-PH" sz="3000" b="0" dirty="0"/>
                    </a:p>
                  </a:txBody>
                  <a:tcPr/>
                </a:tc>
                <a:tc>
                  <a:txBody>
                    <a:bodyPr/>
                    <a:lstStyle/>
                    <a:p>
                      <a:pPr algn="ctr">
                        <a:lnSpc>
                          <a:spcPct val="150000"/>
                        </a:lnSpc>
                      </a:pPr>
                      <a:r>
                        <a:rPr lang="en-US" sz="3000" b="0" dirty="0"/>
                        <a:t>4</a:t>
                      </a:r>
                      <a:endParaRPr lang="en-PH" sz="3000" b="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US" sz="3000" b="0" dirty="0"/>
                        <a:t>6</a:t>
                      </a:r>
                      <a:endParaRPr lang="en-PH" sz="3000" b="0" dirty="0"/>
                    </a:p>
                  </a:txBody>
                  <a:tcPr/>
                </a:tc>
                <a:tc>
                  <a:txBody>
                    <a:bodyPr/>
                    <a:lstStyle/>
                    <a:p>
                      <a:pPr algn="ctr">
                        <a:lnSpc>
                          <a:spcPct val="150000"/>
                        </a:lnSpc>
                      </a:pPr>
                      <a:r>
                        <a:rPr lang="en-US" sz="3000" b="0" dirty="0"/>
                        <a:t>8</a:t>
                      </a:r>
                      <a:endParaRPr lang="en-PH" sz="3000" b="0"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41804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851C4-FF79-E49E-6A70-2906FA7A76EF}"/>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D416439A-2FEB-D6D5-7AE1-265AE2F89418}"/>
              </a:ext>
            </a:extLst>
          </p:cNvPr>
          <p:cNvGraphicFramePr>
            <a:graphicFrameLocks noGrp="1"/>
          </p:cNvGraphicFramePr>
          <p:nvPr/>
        </p:nvGraphicFramePr>
        <p:xfrm>
          <a:off x="1712297" y="2570072"/>
          <a:ext cx="8767404" cy="1717856"/>
        </p:xfrm>
        <a:graphic>
          <a:graphicData uri="http://schemas.openxmlformats.org/drawingml/2006/table">
            <a:tbl>
              <a:tblPr firstRow="1" bandRow="1">
                <a:tableStyleId>{E269D01E-BC32-4049-B463-5C60D7B0CCD2}</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2938662111"/>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1</a:t>
                      </a:r>
                      <a:endParaRPr lang="en-PH" sz="3000" b="0"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3</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PH" sz="3000" b="0" dirty="0"/>
                        <a:t>5</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US" sz="3000" b="0" dirty="0"/>
                        <a:t>6</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PH" sz="3000" b="1" dirty="0"/>
                        <a:t>???</a:t>
                      </a:r>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A99960E7-259D-0478-271F-18D9C16FF574}"/>
              </a:ext>
            </a:extLst>
          </p:cNvPr>
          <p:cNvSpPr txBox="1"/>
          <p:nvPr/>
        </p:nvSpPr>
        <p:spPr>
          <a:xfrm>
            <a:off x="1712298" y="4764716"/>
            <a:ext cx="8767404" cy="1015663"/>
          </a:xfrm>
          <a:prstGeom prst="rect">
            <a:avLst/>
          </a:prstGeom>
          <a:noFill/>
        </p:spPr>
        <p:txBody>
          <a:bodyPr wrap="square" rtlCol="0">
            <a:spAutoFit/>
          </a:bodyPr>
          <a:lstStyle/>
          <a:p>
            <a:r>
              <a:rPr lang="en-US" sz="3000" b="1" dirty="0"/>
              <a:t>Question: </a:t>
            </a:r>
            <a:r>
              <a:rPr lang="en-US" sz="3000" dirty="0"/>
              <a:t>What will be the output value if we have an input value of </a:t>
            </a:r>
            <a:r>
              <a:rPr lang="en-US" sz="3000" b="1" dirty="0"/>
              <a:t>5</a:t>
            </a:r>
            <a:r>
              <a:rPr lang="en-US" sz="3000" dirty="0"/>
              <a:t>?</a:t>
            </a:r>
            <a:endParaRPr lang="en-PH" sz="3000" dirty="0"/>
          </a:p>
        </p:txBody>
      </p:sp>
    </p:spTree>
    <p:extLst>
      <p:ext uri="{BB962C8B-B14F-4D97-AF65-F5344CB8AC3E}">
        <p14:creationId xmlns:p14="http://schemas.microsoft.com/office/powerpoint/2010/main" val="31230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2CD3-DB5C-3D55-EF5C-36B5B12DAF81}"/>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0D4CC175-7FCA-AFFE-BCF0-46B731857F8E}"/>
              </a:ext>
            </a:extLst>
          </p:cNvPr>
          <p:cNvGraphicFramePr>
            <a:graphicFrameLocks noGrp="1"/>
          </p:cNvGraphicFramePr>
          <p:nvPr>
            <p:extLst>
              <p:ext uri="{D42A27DB-BD31-4B8C-83A1-F6EECF244321}">
                <p14:modId xmlns:p14="http://schemas.microsoft.com/office/powerpoint/2010/main" val="4246831505"/>
              </p:ext>
            </p:extLst>
          </p:nvPr>
        </p:nvGraphicFramePr>
        <p:xfrm>
          <a:off x="1712297" y="2570072"/>
          <a:ext cx="8767404" cy="1717856"/>
        </p:xfrm>
        <a:graphic>
          <a:graphicData uri="http://schemas.openxmlformats.org/drawingml/2006/table">
            <a:tbl>
              <a:tblPr firstRow="1" bandRow="1">
                <a:tableStyleId>{E269D01E-BC32-4049-B463-5C60D7B0CCD2}</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2938662111"/>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1</a:t>
                      </a:r>
                      <a:endParaRPr lang="en-PH" sz="3000" b="0"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3</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PH" sz="3000" b="0" dirty="0"/>
                        <a:t>5</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2</a:t>
                      </a:r>
                      <a:endParaRPr lang="en-PH" sz="3000" b="0" dirty="0"/>
                    </a:p>
                  </a:txBody>
                  <a:tcPr/>
                </a:tc>
                <a:tc>
                  <a:txBody>
                    <a:bodyPr/>
                    <a:lstStyle/>
                    <a:p>
                      <a:pPr algn="ctr">
                        <a:lnSpc>
                          <a:spcPct val="150000"/>
                        </a:lnSpc>
                      </a:pPr>
                      <a:r>
                        <a:rPr lang="en-US" sz="3000" b="0" dirty="0"/>
                        <a:t>4</a:t>
                      </a:r>
                      <a:endParaRPr lang="en-PH" sz="3000" b="0" dirty="0"/>
                    </a:p>
                  </a:txBody>
                  <a:tcPr/>
                </a:tc>
                <a:tc>
                  <a:txBody>
                    <a:bodyPr/>
                    <a:lstStyle/>
                    <a:p>
                      <a:pPr algn="ctr">
                        <a:lnSpc>
                          <a:spcPct val="150000"/>
                        </a:lnSpc>
                      </a:pPr>
                      <a:r>
                        <a:rPr lang="en-US" sz="3000" b="0" dirty="0"/>
                        <a:t>6</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PH" sz="3000" b="1" dirty="0"/>
                        <a:t>10</a:t>
                      </a:r>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E0CA9F0D-0691-0D30-FA25-006BC6229099}"/>
              </a:ext>
            </a:extLst>
          </p:cNvPr>
          <p:cNvSpPr txBox="1"/>
          <p:nvPr/>
        </p:nvSpPr>
        <p:spPr>
          <a:xfrm>
            <a:off x="4234348" y="4764716"/>
            <a:ext cx="3723302" cy="1200329"/>
          </a:xfrm>
          <a:prstGeom prst="rect">
            <a:avLst/>
          </a:prstGeom>
          <a:noFill/>
          <a:ln w="38100">
            <a:solidFill>
              <a:schemeClr val="tx1"/>
            </a:solidFill>
          </a:ln>
        </p:spPr>
        <p:txBody>
          <a:bodyPr wrap="square" rtlCol="0">
            <a:spAutoFit/>
          </a:bodyPr>
          <a:lstStyle/>
          <a:p>
            <a:pPr algn="ctr"/>
            <a:r>
              <a:rPr lang="en-US" sz="3200" b="1" dirty="0">
                <a:latin typeface="Cambria Math" panose="02040503050406030204" pitchFamily="18" charset="0"/>
                <a:ea typeface="Cambria Math" panose="02040503050406030204" pitchFamily="18" charset="0"/>
              </a:rPr>
              <a:t>Output</a:t>
            </a:r>
            <a:r>
              <a:rPr lang="en-US" sz="3200" dirty="0">
                <a:latin typeface="Cambria Math" panose="02040503050406030204" pitchFamily="18" charset="0"/>
                <a:ea typeface="Cambria Math" panose="02040503050406030204" pitchFamily="18" charset="0"/>
              </a:rPr>
              <a:t> = Input * 2</a:t>
            </a:r>
          </a:p>
          <a:p>
            <a:pPr algn="ctr"/>
            <a:r>
              <a:rPr lang="en-US" sz="4000" b="1" dirty="0">
                <a:latin typeface="Cambria Math" panose="02040503050406030204" pitchFamily="18" charset="0"/>
                <a:ea typeface="Cambria Math" panose="02040503050406030204" pitchFamily="18" charset="0"/>
              </a:rPr>
              <a:t>f(x) </a:t>
            </a:r>
            <a:r>
              <a:rPr lang="en-US" sz="4000" dirty="0">
                <a:latin typeface="Cambria Math" panose="02040503050406030204" pitchFamily="18" charset="0"/>
                <a:ea typeface="Cambria Math" panose="02040503050406030204" pitchFamily="18" charset="0"/>
              </a:rPr>
              <a:t>= x * 2</a:t>
            </a:r>
            <a:endParaRPr lang="en-PH" sz="4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61190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04FD9-9DCA-587C-478B-8914AAECD282}"/>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9EF7EA88-C50B-E091-3476-C76EE08678AE}"/>
              </a:ext>
            </a:extLst>
          </p:cNvPr>
          <p:cNvGraphicFramePr>
            <a:graphicFrameLocks noGrp="1"/>
          </p:cNvGraphicFramePr>
          <p:nvPr>
            <p:extLst>
              <p:ext uri="{D42A27DB-BD31-4B8C-83A1-F6EECF244321}">
                <p14:modId xmlns:p14="http://schemas.microsoft.com/office/powerpoint/2010/main" val="1101903631"/>
              </p:ext>
            </p:extLst>
          </p:nvPr>
        </p:nvGraphicFramePr>
        <p:xfrm>
          <a:off x="1712297" y="2570072"/>
          <a:ext cx="8767405" cy="1717856"/>
        </p:xfrm>
        <a:graphic>
          <a:graphicData uri="http://schemas.openxmlformats.org/drawingml/2006/table">
            <a:tbl>
              <a:tblPr firstRow="1" bandRow="1">
                <a:tableStyleId>{18603FDC-E32A-4AB5-989C-0864C3EAD2B8}</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0</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US" sz="3000" b="0" dirty="0"/>
                        <a:t>15</a:t>
                      </a:r>
                      <a:endParaRPr lang="en-PH" sz="3000" b="0" dirty="0"/>
                    </a:p>
                  </a:txBody>
                  <a:tcPr/>
                </a:tc>
                <a:tc>
                  <a:txBody>
                    <a:bodyPr/>
                    <a:lstStyle/>
                    <a:p>
                      <a:pPr algn="ctr">
                        <a:lnSpc>
                          <a:spcPct val="150000"/>
                        </a:lnSpc>
                      </a:pPr>
                      <a:r>
                        <a:rPr lang="en-US" sz="3000" b="0" dirty="0"/>
                        <a:t>22</a:t>
                      </a:r>
                      <a:endParaRPr lang="en-PH" sz="3000" b="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32</a:t>
                      </a:r>
                      <a:endParaRPr lang="en-PH" sz="3000" b="0" dirty="0"/>
                    </a:p>
                  </a:txBody>
                  <a:tcPr/>
                </a:tc>
                <a:tc>
                  <a:txBody>
                    <a:bodyPr/>
                    <a:lstStyle/>
                    <a:p>
                      <a:pPr algn="ctr">
                        <a:lnSpc>
                          <a:spcPct val="150000"/>
                        </a:lnSpc>
                      </a:pPr>
                      <a:r>
                        <a:rPr lang="en-US" sz="3000" b="0" dirty="0"/>
                        <a:t>46.4</a:t>
                      </a:r>
                      <a:endParaRPr lang="en-PH" sz="3000" b="0" dirty="0"/>
                    </a:p>
                  </a:txBody>
                  <a:tcPr/>
                </a:tc>
                <a:tc>
                  <a:txBody>
                    <a:bodyPr/>
                    <a:lstStyle/>
                    <a:p>
                      <a:pPr algn="ctr">
                        <a:lnSpc>
                          <a:spcPct val="150000"/>
                        </a:lnSpc>
                      </a:pPr>
                      <a:r>
                        <a:rPr lang="en-US" sz="3000" b="0" dirty="0"/>
                        <a:t>59</a:t>
                      </a:r>
                      <a:endParaRPr lang="en-PH" sz="3000" b="0" dirty="0"/>
                    </a:p>
                  </a:txBody>
                  <a:tcPr/>
                </a:tc>
                <a:tc>
                  <a:txBody>
                    <a:bodyPr/>
                    <a:lstStyle/>
                    <a:p>
                      <a:pPr algn="ctr">
                        <a:lnSpc>
                          <a:spcPct val="150000"/>
                        </a:lnSpc>
                      </a:pPr>
                      <a:r>
                        <a:rPr lang="en-US" sz="3000" b="0" dirty="0"/>
                        <a:t>71.6</a:t>
                      </a:r>
                      <a:endParaRPr lang="en-PH" sz="3000" b="0"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09026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B9C6B-89B4-88CA-82F1-5758AD32C4CD}"/>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F4191AC8-4FA0-C2E6-FB12-34884A7186D0}"/>
              </a:ext>
            </a:extLst>
          </p:cNvPr>
          <p:cNvGraphicFramePr>
            <a:graphicFrameLocks noGrp="1"/>
          </p:cNvGraphicFramePr>
          <p:nvPr>
            <p:extLst>
              <p:ext uri="{D42A27DB-BD31-4B8C-83A1-F6EECF244321}">
                <p14:modId xmlns:p14="http://schemas.microsoft.com/office/powerpoint/2010/main" val="2289565280"/>
              </p:ext>
            </p:extLst>
          </p:nvPr>
        </p:nvGraphicFramePr>
        <p:xfrm>
          <a:off x="1712297" y="2570072"/>
          <a:ext cx="8767404" cy="1717856"/>
        </p:xfrm>
        <a:graphic>
          <a:graphicData uri="http://schemas.openxmlformats.org/drawingml/2006/table">
            <a:tbl>
              <a:tblPr firstRow="1" bandRow="1">
                <a:tableStyleId>{18603FDC-E32A-4AB5-989C-0864C3EAD2B8}</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158465937"/>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0</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US" sz="3000" b="0" dirty="0"/>
                        <a:t>15</a:t>
                      </a:r>
                      <a:endParaRPr lang="en-PH" sz="3000" b="0" dirty="0"/>
                    </a:p>
                  </a:txBody>
                  <a:tcPr/>
                </a:tc>
                <a:tc>
                  <a:txBody>
                    <a:bodyPr/>
                    <a:lstStyle/>
                    <a:p>
                      <a:pPr algn="ctr">
                        <a:lnSpc>
                          <a:spcPct val="150000"/>
                        </a:lnSpc>
                      </a:pPr>
                      <a:r>
                        <a:rPr lang="en-US" sz="3000" b="0" dirty="0"/>
                        <a:t>22</a:t>
                      </a:r>
                      <a:endParaRPr lang="en-PH" sz="3000" b="0" dirty="0"/>
                    </a:p>
                  </a:txBody>
                  <a:tcPr/>
                </a:tc>
                <a:tc>
                  <a:txBody>
                    <a:bodyPr/>
                    <a:lstStyle/>
                    <a:p>
                      <a:pPr algn="ctr">
                        <a:lnSpc>
                          <a:spcPct val="150000"/>
                        </a:lnSpc>
                      </a:pPr>
                      <a:r>
                        <a:rPr lang="en-PH" sz="3000" b="0" dirty="0"/>
                        <a:t>38</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32</a:t>
                      </a:r>
                      <a:endParaRPr lang="en-PH" sz="3000" b="0" dirty="0"/>
                    </a:p>
                  </a:txBody>
                  <a:tcPr/>
                </a:tc>
                <a:tc>
                  <a:txBody>
                    <a:bodyPr/>
                    <a:lstStyle/>
                    <a:p>
                      <a:pPr algn="ctr">
                        <a:lnSpc>
                          <a:spcPct val="150000"/>
                        </a:lnSpc>
                      </a:pPr>
                      <a:r>
                        <a:rPr lang="en-US" sz="3000" b="0" dirty="0"/>
                        <a:t>46.4</a:t>
                      </a:r>
                      <a:endParaRPr lang="en-PH" sz="3000" b="0" dirty="0"/>
                    </a:p>
                  </a:txBody>
                  <a:tcPr/>
                </a:tc>
                <a:tc>
                  <a:txBody>
                    <a:bodyPr/>
                    <a:lstStyle/>
                    <a:p>
                      <a:pPr algn="ctr">
                        <a:lnSpc>
                          <a:spcPct val="150000"/>
                        </a:lnSpc>
                      </a:pPr>
                      <a:r>
                        <a:rPr lang="en-US" sz="3000" b="0" dirty="0"/>
                        <a:t>59</a:t>
                      </a:r>
                      <a:endParaRPr lang="en-PH" sz="3000" b="0" dirty="0"/>
                    </a:p>
                  </a:txBody>
                  <a:tcPr/>
                </a:tc>
                <a:tc>
                  <a:txBody>
                    <a:bodyPr/>
                    <a:lstStyle/>
                    <a:p>
                      <a:pPr algn="ctr">
                        <a:lnSpc>
                          <a:spcPct val="150000"/>
                        </a:lnSpc>
                      </a:pPr>
                      <a:r>
                        <a:rPr lang="en-US" sz="3000" b="0" dirty="0"/>
                        <a:t>71.6</a:t>
                      </a:r>
                      <a:endParaRPr lang="en-PH" sz="3000" b="0" dirty="0"/>
                    </a:p>
                  </a:txBody>
                  <a:tcPr/>
                </a:tc>
                <a:tc>
                  <a:txBody>
                    <a:bodyPr/>
                    <a:lstStyle/>
                    <a:p>
                      <a:pPr algn="ctr">
                        <a:lnSpc>
                          <a:spcPct val="150000"/>
                        </a:lnSpc>
                      </a:pPr>
                      <a:r>
                        <a:rPr lang="en-PH" sz="3000" b="1" dirty="0"/>
                        <a:t>???</a:t>
                      </a:r>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21247D9E-1F1C-9D28-DC32-ED071CFE664A}"/>
              </a:ext>
            </a:extLst>
          </p:cNvPr>
          <p:cNvSpPr txBox="1"/>
          <p:nvPr/>
        </p:nvSpPr>
        <p:spPr>
          <a:xfrm>
            <a:off x="1712298" y="4764716"/>
            <a:ext cx="8767404" cy="1015663"/>
          </a:xfrm>
          <a:prstGeom prst="rect">
            <a:avLst/>
          </a:prstGeom>
          <a:noFill/>
        </p:spPr>
        <p:txBody>
          <a:bodyPr wrap="square" rtlCol="0">
            <a:spAutoFit/>
          </a:bodyPr>
          <a:lstStyle/>
          <a:p>
            <a:r>
              <a:rPr lang="en-US" sz="3000" b="1" dirty="0"/>
              <a:t>Question: </a:t>
            </a:r>
            <a:r>
              <a:rPr lang="en-US" sz="3000" dirty="0"/>
              <a:t>What will be the output if we have an input value of </a:t>
            </a:r>
            <a:r>
              <a:rPr lang="en-US" sz="3000" b="1" dirty="0"/>
              <a:t>38</a:t>
            </a:r>
            <a:r>
              <a:rPr lang="en-US" sz="3000" dirty="0"/>
              <a:t>?</a:t>
            </a:r>
            <a:endParaRPr lang="en-PH" sz="3000" dirty="0"/>
          </a:p>
        </p:txBody>
      </p:sp>
    </p:spTree>
    <p:extLst>
      <p:ext uri="{BB962C8B-B14F-4D97-AF65-F5344CB8AC3E}">
        <p14:creationId xmlns:p14="http://schemas.microsoft.com/office/powerpoint/2010/main" val="58028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B016F-0F6F-5077-C265-20D7D8BE2985}"/>
            </a:ext>
          </a:extLst>
        </p:cNvPr>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3D3890E0-ED50-348E-57E1-24B2FEA43247}"/>
              </a:ext>
            </a:extLst>
          </p:cNvPr>
          <p:cNvGraphicFramePr>
            <a:graphicFrameLocks noGrp="1"/>
          </p:cNvGraphicFramePr>
          <p:nvPr>
            <p:extLst>
              <p:ext uri="{D42A27DB-BD31-4B8C-83A1-F6EECF244321}">
                <p14:modId xmlns:p14="http://schemas.microsoft.com/office/powerpoint/2010/main" val="1586494972"/>
              </p:ext>
            </p:extLst>
          </p:nvPr>
        </p:nvGraphicFramePr>
        <p:xfrm>
          <a:off x="1712297" y="2570072"/>
          <a:ext cx="8767404" cy="1717856"/>
        </p:xfrm>
        <a:graphic>
          <a:graphicData uri="http://schemas.openxmlformats.org/drawingml/2006/table">
            <a:tbl>
              <a:tblPr firstRow="1" bandRow="1">
                <a:tableStyleId>{18603FDC-E32A-4AB5-989C-0864C3EAD2B8}</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158465937"/>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0</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US" sz="3000" b="0" dirty="0"/>
                        <a:t>15</a:t>
                      </a:r>
                      <a:endParaRPr lang="en-PH" sz="3000" b="0" dirty="0"/>
                    </a:p>
                  </a:txBody>
                  <a:tcPr/>
                </a:tc>
                <a:tc>
                  <a:txBody>
                    <a:bodyPr/>
                    <a:lstStyle/>
                    <a:p>
                      <a:pPr algn="ctr">
                        <a:lnSpc>
                          <a:spcPct val="150000"/>
                        </a:lnSpc>
                      </a:pPr>
                      <a:r>
                        <a:rPr lang="en-US" sz="3000" b="0" dirty="0"/>
                        <a:t>22</a:t>
                      </a:r>
                      <a:endParaRPr lang="en-PH" sz="3000" b="0" dirty="0"/>
                    </a:p>
                  </a:txBody>
                  <a:tcPr/>
                </a:tc>
                <a:tc>
                  <a:txBody>
                    <a:bodyPr/>
                    <a:lstStyle/>
                    <a:p>
                      <a:pPr algn="ctr">
                        <a:lnSpc>
                          <a:spcPct val="150000"/>
                        </a:lnSpc>
                      </a:pPr>
                      <a:r>
                        <a:rPr lang="en-PH" sz="3000" b="0" dirty="0"/>
                        <a:t>38</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32</a:t>
                      </a:r>
                      <a:endParaRPr lang="en-PH" sz="3000" b="0" dirty="0"/>
                    </a:p>
                  </a:txBody>
                  <a:tcPr/>
                </a:tc>
                <a:tc>
                  <a:txBody>
                    <a:bodyPr/>
                    <a:lstStyle/>
                    <a:p>
                      <a:pPr algn="ctr">
                        <a:lnSpc>
                          <a:spcPct val="150000"/>
                        </a:lnSpc>
                      </a:pPr>
                      <a:r>
                        <a:rPr lang="en-US" sz="3000" b="0" dirty="0"/>
                        <a:t>46.4</a:t>
                      </a:r>
                      <a:endParaRPr lang="en-PH" sz="3000" b="0" dirty="0"/>
                    </a:p>
                  </a:txBody>
                  <a:tcPr/>
                </a:tc>
                <a:tc>
                  <a:txBody>
                    <a:bodyPr/>
                    <a:lstStyle/>
                    <a:p>
                      <a:pPr algn="ctr">
                        <a:lnSpc>
                          <a:spcPct val="150000"/>
                        </a:lnSpc>
                      </a:pPr>
                      <a:r>
                        <a:rPr lang="en-US" sz="3000" b="0" dirty="0"/>
                        <a:t>59</a:t>
                      </a:r>
                      <a:endParaRPr lang="en-PH" sz="3000" b="0" dirty="0"/>
                    </a:p>
                  </a:txBody>
                  <a:tcPr/>
                </a:tc>
                <a:tc>
                  <a:txBody>
                    <a:bodyPr/>
                    <a:lstStyle/>
                    <a:p>
                      <a:pPr algn="ctr">
                        <a:lnSpc>
                          <a:spcPct val="150000"/>
                        </a:lnSpc>
                      </a:pPr>
                      <a:r>
                        <a:rPr lang="en-US" sz="3000" b="0" dirty="0"/>
                        <a:t>71.6</a:t>
                      </a:r>
                      <a:endParaRPr lang="en-PH" sz="3000" b="0" dirty="0"/>
                    </a:p>
                  </a:txBody>
                  <a:tcPr/>
                </a:tc>
                <a:tc>
                  <a:txBody>
                    <a:bodyPr/>
                    <a:lstStyle/>
                    <a:p>
                      <a:pPr algn="ctr">
                        <a:lnSpc>
                          <a:spcPct val="150000"/>
                        </a:lnSpc>
                      </a:pPr>
                      <a:r>
                        <a:rPr lang="en-PH" sz="3000" b="1" dirty="0"/>
                        <a:t>100.4</a:t>
                      </a:r>
                    </a:p>
                  </a:txBody>
                  <a:tcPr/>
                </a:tc>
                <a:extLst>
                  <a:ext uri="{0D108BD9-81ED-4DB2-BD59-A6C34878D82A}">
                    <a16:rowId xmlns:a16="http://schemas.microsoft.com/office/drawing/2014/main" val="89803210"/>
                  </a:ext>
                </a:extLst>
              </a:tr>
            </a:tbl>
          </a:graphicData>
        </a:graphic>
      </p:graphicFrame>
      <p:sp>
        <p:nvSpPr>
          <p:cNvPr id="4" name="TextBox 3">
            <a:extLst>
              <a:ext uri="{FF2B5EF4-FFF2-40B4-BE49-F238E27FC236}">
                <a16:creationId xmlns:a16="http://schemas.microsoft.com/office/drawing/2014/main" id="{49B1D112-4E43-8B75-1395-660CC3213200}"/>
              </a:ext>
            </a:extLst>
          </p:cNvPr>
          <p:cNvSpPr txBox="1"/>
          <p:nvPr/>
        </p:nvSpPr>
        <p:spPr>
          <a:xfrm>
            <a:off x="3744690" y="4764716"/>
            <a:ext cx="4702618" cy="1200329"/>
          </a:xfrm>
          <a:prstGeom prst="rect">
            <a:avLst/>
          </a:prstGeom>
          <a:noFill/>
          <a:ln w="38100">
            <a:solidFill>
              <a:schemeClr val="tx1"/>
            </a:solidFill>
          </a:ln>
        </p:spPr>
        <p:txBody>
          <a:bodyPr wrap="square" rtlCol="0">
            <a:spAutoFit/>
          </a:bodyPr>
          <a:lstStyle/>
          <a:p>
            <a:pPr algn="ctr"/>
            <a:r>
              <a:rPr lang="en-US" sz="3200" b="1" dirty="0">
                <a:latin typeface="Cambria Math" panose="02040503050406030204" pitchFamily="18" charset="0"/>
                <a:ea typeface="Cambria Math" panose="02040503050406030204" pitchFamily="18" charset="0"/>
              </a:rPr>
              <a:t>Output</a:t>
            </a:r>
            <a:r>
              <a:rPr lang="en-US" sz="3200" dirty="0">
                <a:latin typeface="Cambria Math" panose="02040503050406030204" pitchFamily="18" charset="0"/>
                <a:ea typeface="Cambria Math" panose="02040503050406030204" pitchFamily="18" charset="0"/>
              </a:rPr>
              <a:t> = Input * 1.8+32</a:t>
            </a:r>
          </a:p>
          <a:p>
            <a:pPr algn="ctr"/>
            <a:r>
              <a:rPr lang="en-US" sz="4000" b="1" dirty="0">
                <a:latin typeface="Cambria Math" panose="02040503050406030204" pitchFamily="18" charset="0"/>
                <a:ea typeface="Cambria Math" panose="02040503050406030204" pitchFamily="18" charset="0"/>
              </a:rPr>
              <a:t>f(x) </a:t>
            </a:r>
            <a:r>
              <a:rPr lang="en-US" sz="4000" dirty="0">
                <a:latin typeface="Cambria Math" panose="02040503050406030204" pitchFamily="18" charset="0"/>
                <a:ea typeface="Cambria Math" panose="02040503050406030204" pitchFamily="18" charset="0"/>
              </a:rPr>
              <a:t>= x * 1.8+32</a:t>
            </a:r>
            <a:endParaRPr lang="en-PH" sz="4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0741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8AA2B2-22BD-6504-9EA4-F2873DB13FDB}"/>
              </a:ext>
            </a:extLst>
          </p:cNvPr>
          <p:cNvSpPr txBox="1"/>
          <p:nvPr/>
        </p:nvSpPr>
        <p:spPr>
          <a:xfrm>
            <a:off x="1184693" y="1351986"/>
            <a:ext cx="9822611" cy="1938992"/>
          </a:xfrm>
          <a:prstGeom prst="rect">
            <a:avLst/>
          </a:prstGeom>
          <a:noFill/>
        </p:spPr>
        <p:txBody>
          <a:bodyPr wrap="square" rtlCol="0">
            <a:spAutoFit/>
          </a:bodyPr>
          <a:lstStyle/>
          <a:p>
            <a:r>
              <a:rPr lang="en-US" sz="4000" dirty="0"/>
              <a:t>What you just did to figure out the relation between </a:t>
            </a:r>
            <a:r>
              <a:rPr lang="en-US" sz="4000" b="1" dirty="0">
                <a:solidFill>
                  <a:srgbClr val="00B050"/>
                </a:solidFill>
              </a:rPr>
              <a:t>inputs</a:t>
            </a:r>
            <a:r>
              <a:rPr lang="en-US" sz="4000" dirty="0"/>
              <a:t> and </a:t>
            </a:r>
            <a:r>
              <a:rPr lang="en-US" sz="4000" b="1" dirty="0">
                <a:solidFill>
                  <a:srgbClr val="FF0000"/>
                </a:solidFill>
              </a:rPr>
              <a:t>outputs</a:t>
            </a:r>
            <a:r>
              <a:rPr lang="en-US" sz="4000" b="1" dirty="0"/>
              <a:t> </a:t>
            </a:r>
            <a:r>
              <a:rPr lang="en-US" sz="4000" dirty="0"/>
              <a:t>is exactly what machine learning does!</a:t>
            </a:r>
            <a:endParaRPr lang="en-PH" sz="4000" b="1" dirty="0">
              <a:solidFill>
                <a:srgbClr val="00B050"/>
              </a:solidFill>
            </a:endParaRPr>
          </a:p>
        </p:txBody>
      </p:sp>
      <p:pic>
        <p:nvPicPr>
          <p:cNvPr id="4" name="Picture 3">
            <a:extLst>
              <a:ext uri="{FF2B5EF4-FFF2-40B4-BE49-F238E27FC236}">
                <a16:creationId xmlns:a16="http://schemas.microsoft.com/office/drawing/2014/main" id="{2D3BEF4C-F6BB-6331-E4F4-9C0D6EC36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2069" y="3429000"/>
            <a:ext cx="3247861" cy="3247861"/>
          </a:xfrm>
          <a:prstGeom prst="rect">
            <a:avLst/>
          </a:prstGeom>
        </p:spPr>
      </p:pic>
    </p:spTree>
    <p:extLst>
      <p:ext uri="{BB962C8B-B14F-4D97-AF65-F5344CB8AC3E}">
        <p14:creationId xmlns:p14="http://schemas.microsoft.com/office/powerpoint/2010/main" val="360289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FD6-421F-F3A5-65F6-641E4905BD2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2FB349A-24A8-25DB-3807-B1004D593622}"/>
              </a:ext>
            </a:extLst>
          </p:cNvPr>
          <p:cNvSpPr>
            <a:spLocks noGrp="1"/>
          </p:cNvSpPr>
          <p:nvPr>
            <p:ph idx="1"/>
          </p:nvPr>
        </p:nvSpPr>
        <p:spPr>
          <a:xfrm>
            <a:off x="838200" y="2056369"/>
            <a:ext cx="10515600" cy="3112125"/>
          </a:xfrm>
        </p:spPr>
        <p:txBody>
          <a:bodyPr>
            <a:normAutofit/>
          </a:bodyPr>
          <a:lstStyle/>
          <a:p>
            <a:pPr marL="0" indent="0" algn="l">
              <a:buNone/>
            </a:pPr>
            <a:endParaRPr lang="en-US" sz="3500" b="1" dirty="0"/>
          </a:p>
          <a:p>
            <a:pPr marL="457200" indent="-457200" algn="l">
              <a:buFont typeface="Wingdings" pitchFamily="2" charset="2"/>
              <a:buChar char="Ø"/>
            </a:pPr>
            <a:r>
              <a:rPr lang="en-US" sz="3500" b="1" dirty="0"/>
              <a:t>Applications of Machine Learning</a:t>
            </a:r>
          </a:p>
          <a:p>
            <a:pPr marL="457200" indent="-457200" algn="l">
              <a:buFont typeface="Wingdings" pitchFamily="2" charset="2"/>
              <a:buChar char="Ø"/>
            </a:pPr>
            <a:r>
              <a:rPr lang="en-US" sz="3500" b="1" dirty="0"/>
              <a:t>What is Machine Learning?</a:t>
            </a:r>
          </a:p>
          <a:p>
            <a:pPr marL="457200" indent="-457200" algn="l">
              <a:buFont typeface="Wingdings" pitchFamily="2" charset="2"/>
              <a:buChar char="Ø"/>
            </a:pPr>
            <a:r>
              <a:rPr lang="en-US" sz="3500" b="1" dirty="0"/>
              <a:t>How Machine Learning works?</a:t>
            </a:r>
          </a:p>
          <a:p>
            <a:pPr marL="457200" indent="-457200" algn="l">
              <a:buFont typeface="Wingdings" pitchFamily="2" charset="2"/>
              <a:buChar char="Ø"/>
            </a:pPr>
            <a:r>
              <a:rPr lang="en-US" sz="3500" b="1" dirty="0"/>
              <a:t>Traditional Programming vs Machine Learning</a:t>
            </a:r>
          </a:p>
          <a:p>
            <a:pPr marL="457200" indent="-457200" algn="l">
              <a:buFont typeface="Wingdings" pitchFamily="2" charset="2"/>
              <a:buChar char="Ø"/>
            </a:pPr>
            <a:endParaRPr lang="en-US" sz="3500" b="1" dirty="0"/>
          </a:p>
        </p:txBody>
      </p:sp>
    </p:spTree>
    <p:extLst>
      <p:ext uri="{BB962C8B-B14F-4D97-AF65-F5344CB8AC3E}">
        <p14:creationId xmlns:p14="http://schemas.microsoft.com/office/powerpoint/2010/main" val="2129052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6EF7B-5D08-4BB8-BE84-0123883B6B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79437A-F5F4-752A-3120-C5201F1BBB72}"/>
              </a:ext>
            </a:extLst>
          </p:cNvPr>
          <p:cNvSpPr txBox="1"/>
          <p:nvPr/>
        </p:nvSpPr>
        <p:spPr>
          <a:xfrm>
            <a:off x="1184693" y="1351986"/>
            <a:ext cx="9822611" cy="2554545"/>
          </a:xfrm>
          <a:prstGeom prst="rect">
            <a:avLst/>
          </a:prstGeom>
          <a:noFill/>
        </p:spPr>
        <p:txBody>
          <a:bodyPr wrap="square" rtlCol="0">
            <a:spAutoFit/>
          </a:bodyPr>
          <a:lstStyle/>
          <a:p>
            <a:pPr algn="ctr"/>
            <a:r>
              <a:rPr lang="en-US" sz="4000" dirty="0"/>
              <a:t>Given a set of </a:t>
            </a:r>
            <a:r>
              <a:rPr lang="en-US" sz="4000" b="1" dirty="0">
                <a:solidFill>
                  <a:srgbClr val="00B050"/>
                </a:solidFill>
              </a:rPr>
              <a:t>inputs</a:t>
            </a:r>
            <a:r>
              <a:rPr lang="en-US" sz="4000" dirty="0"/>
              <a:t> and their corresponding </a:t>
            </a:r>
            <a:r>
              <a:rPr lang="en-US" sz="4000" b="1" dirty="0">
                <a:solidFill>
                  <a:srgbClr val="FF0000"/>
                </a:solidFill>
              </a:rPr>
              <a:t>outputs</a:t>
            </a:r>
            <a:r>
              <a:rPr lang="en-US" sz="4000" dirty="0"/>
              <a:t>, the goal in machine learning is to figure out the </a:t>
            </a:r>
            <a:r>
              <a:rPr lang="en-US" sz="4000" b="1" dirty="0">
                <a:solidFill>
                  <a:srgbClr val="7030A0"/>
                </a:solidFill>
              </a:rPr>
              <a:t>algorithm</a:t>
            </a:r>
            <a:r>
              <a:rPr lang="en-US" sz="4000" dirty="0"/>
              <a:t> to convert the </a:t>
            </a:r>
            <a:r>
              <a:rPr lang="en-US" sz="4000" b="1" dirty="0">
                <a:solidFill>
                  <a:srgbClr val="00B050"/>
                </a:solidFill>
              </a:rPr>
              <a:t>inputs</a:t>
            </a:r>
            <a:r>
              <a:rPr lang="en-US" sz="4000" dirty="0"/>
              <a:t> to the </a:t>
            </a:r>
            <a:r>
              <a:rPr lang="en-US" sz="4000" b="1" dirty="0">
                <a:solidFill>
                  <a:srgbClr val="FF0000"/>
                </a:solidFill>
              </a:rPr>
              <a:t>outputs</a:t>
            </a:r>
            <a:r>
              <a:rPr lang="en-US" sz="4000" dirty="0"/>
              <a:t>!</a:t>
            </a:r>
          </a:p>
        </p:txBody>
      </p:sp>
      <p:sp>
        <p:nvSpPr>
          <p:cNvPr id="5" name="TextBox 4">
            <a:extLst>
              <a:ext uri="{FF2B5EF4-FFF2-40B4-BE49-F238E27FC236}">
                <a16:creationId xmlns:a16="http://schemas.microsoft.com/office/drawing/2014/main" id="{A4038903-2727-C8F5-6270-42FEFCADDD30}"/>
              </a:ext>
            </a:extLst>
          </p:cNvPr>
          <p:cNvSpPr txBox="1"/>
          <p:nvPr/>
        </p:nvSpPr>
        <p:spPr>
          <a:xfrm>
            <a:off x="2537601" y="4291293"/>
            <a:ext cx="7116793" cy="861774"/>
          </a:xfrm>
          <a:prstGeom prst="rect">
            <a:avLst/>
          </a:prstGeom>
          <a:noFill/>
        </p:spPr>
        <p:txBody>
          <a:bodyPr wrap="square">
            <a:spAutoFit/>
          </a:bodyPr>
          <a:lstStyle/>
          <a:p>
            <a:pPr algn="ctr"/>
            <a:r>
              <a:rPr lang="en-US" sz="5000" b="1" dirty="0"/>
              <a:t>We learn through data!</a:t>
            </a:r>
            <a:endParaRPr lang="en-PH" sz="5000" b="1" dirty="0"/>
          </a:p>
        </p:txBody>
      </p:sp>
    </p:spTree>
    <p:extLst>
      <p:ext uri="{BB962C8B-B14F-4D97-AF65-F5344CB8AC3E}">
        <p14:creationId xmlns:p14="http://schemas.microsoft.com/office/powerpoint/2010/main" val="1377914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92A9F8-435C-1577-20F4-70700D090B85}"/>
              </a:ext>
            </a:extLst>
          </p:cNvPr>
          <p:cNvSpPr/>
          <p:nvPr/>
        </p:nvSpPr>
        <p:spPr>
          <a:xfrm>
            <a:off x="3841315" y="2148213"/>
            <a:ext cx="4509370" cy="1872641"/>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4" name="Arrow: Right 5">
            <a:extLst>
              <a:ext uri="{FF2B5EF4-FFF2-40B4-BE49-F238E27FC236}">
                <a16:creationId xmlns:a16="http://schemas.microsoft.com/office/drawing/2014/main" id="{5C1FE5A6-ABA1-665F-CBAF-4D8B57BE2464}"/>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Arrow: Right 7">
            <a:extLst>
              <a:ext uri="{FF2B5EF4-FFF2-40B4-BE49-F238E27FC236}">
                <a16:creationId xmlns:a16="http://schemas.microsoft.com/office/drawing/2014/main" id="{B4784065-38D8-B8CF-EA2C-4C0D34DAC81D}"/>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Arrow: Right 8">
            <a:extLst>
              <a:ext uri="{FF2B5EF4-FFF2-40B4-BE49-F238E27FC236}">
                <a16:creationId xmlns:a16="http://schemas.microsoft.com/office/drawing/2014/main" id="{8673D139-1DA3-177C-9096-8CE1FD0B6919}"/>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2997B945-D696-C38B-E412-83F4EC3FB55D}"/>
              </a:ext>
            </a:extLst>
          </p:cNvPr>
          <p:cNvSpPr txBox="1"/>
          <p:nvPr/>
        </p:nvSpPr>
        <p:spPr>
          <a:xfrm>
            <a:off x="1807521" y="2090287"/>
            <a:ext cx="1139414" cy="369332"/>
          </a:xfrm>
          <a:prstGeom prst="rect">
            <a:avLst/>
          </a:prstGeom>
          <a:noFill/>
        </p:spPr>
        <p:txBody>
          <a:bodyPr wrap="none" rtlCol="0">
            <a:spAutoFit/>
          </a:bodyPr>
          <a:lstStyle/>
          <a:p>
            <a:r>
              <a:rPr lang="en-US" b="1" dirty="0"/>
              <a:t>Algorithm</a:t>
            </a:r>
            <a:endParaRPr lang="en-PH" b="1" dirty="0"/>
          </a:p>
        </p:txBody>
      </p:sp>
      <p:sp>
        <p:nvSpPr>
          <p:cNvPr id="8" name="TextBox 7">
            <a:extLst>
              <a:ext uri="{FF2B5EF4-FFF2-40B4-BE49-F238E27FC236}">
                <a16:creationId xmlns:a16="http://schemas.microsoft.com/office/drawing/2014/main" id="{07CF5B29-9136-BE61-3A70-99E0944E3440}"/>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9" name="TextBox 8">
            <a:extLst>
              <a:ext uri="{FF2B5EF4-FFF2-40B4-BE49-F238E27FC236}">
                <a16:creationId xmlns:a16="http://schemas.microsoft.com/office/drawing/2014/main" id="{3D6B1FC2-0E9A-CFC3-4A43-ACF89CA69A50}"/>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0" name="Picture 9" descr="Icon&#10;&#10;Description automatically generated">
            <a:extLst>
              <a:ext uri="{FF2B5EF4-FFF2-40B4-BE49-F238E27FC236}">
                <a16:creationId xmlns:a16="http://schemas.microsoft.com/office/drawing/2014/main" id="{5F1D9F2F-9CBD-7AC5-9601-75DC0D62B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1" name="TextBox 10">
            <a:extLst>
              <a:ext uri="{FF2B5EF4-FFF2-40B4-BE49-F238E27FC236}">
                <a16:creationId xmlns:a16="http://schemas.microsoft.com/office/drawing/2014/main" id="{770E7657-9630-72C2-3E48-F32D1D5457B1}"/>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205165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559C801-2DE3-E676-4777-5EB8D3C4B613}"/>
              </a:ext>
            </a:extLst>
          </p:cNvPr>
          <p:cNvSpPr/>
          <p:nvPr/>
        </p:nvSpPr>
        <p:spPr>
          <a:xfrm>
            <a:off x="3841315" y="2148212"/>
            <a:ext cx="4509370" cy="1872641"/>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4" name="Arrow: Right 5">
            <a:extLst>
              <a:ext uri="{FF2B5EF4-FFF2-40B4-BE49-F238E27FC236}">
                <a16:creationId xmlns:a16="http://schemas.microsoft.com/office/drawing/2014/main" id="{03E5F1E0-F7C3-1521-2FEE-5132938508DD}"/>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Arrow: Right 7">
            <a:extLst>
              <a:ext uri="{FF2B5EF4-FFF2-40B4-BE49-F238E27FC236}">
                <a16:creationId xmlns:a16="http://schemas.microsoft.com/office/drawing/2014/main" id="{0DA6E01E-1A8D-F4E1-2F5B-464B88679754}"/>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6" name="Arrow: Right 8">
            <a:extLst>
              <a:ext uri="{FF2B5EF4-FFF2-40B4-BE49-F238E27FC236}">
                <a16:creationId xmlns:a16="http://schemas.microsoft.com/office/drawing/2014/main" id="{E41CDF5D-CD7C-B24D-2F18-AB0FE4073929}"/>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CAE4E762-A316-E04B-D2ED-0096026A1B4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8" name="TextBox 7">
            <a:extLst>
              <a:ext uri="{FF2B5EF4-FFF2-40B4-BE49-F238E27FC236}">
                <a16:creationId xmlns:a16="http://schemas.microsoft.com/office/drawing/2014/main" id="{6F9E0CFE-0A7A-4D03-8E9D-FCED238F5105}"/>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9" name="TextBox 8">
            <a:extLst>
              <a:ext uri="{FF2B5EF4-FFF2-40B4-BE49-F238E27FC236}">
                <a16:creationId xmlns:a16="http://schemas.microsoft.com/office/drawing/2014/main" id="{22526312-1C5A-124F-71CE-1751F14FFA5F}"/>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10" name="Picture 9" descr="Icon&#10;&#10;Description automatically generated">
            <a:extLst>
              <a:ext uri="{FF2B5EF4-FFF2-40B4-BE49-F238E27FC236}">
                <a16:creationId xmlns:a16="http://schemas.microsoft.com/office/drawing/2014/main" id="{1A52EF68-BFBB-CBBD-C172-6B6AA8E2C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1" name="TextBox 10">
            <a:extLst>
              <a:ext uri="{FF2B5EF4-FFF2-40B4-BE49-F238E27FC236}">
                <a16:creationId xmlns:a16="http://schemas.microsoft.com/office/drawing/2014/main" id="{A35EAD22-9757-E5C6-D12B-A69EF231F1D0}"/>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230411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22">
            <a:extLst>
              <a:ext uri="{FF2B5EF4-FFF2-40B4-BE49-F238E27FC236}">
                <a16:creationId xmlns:a16="http://schemas.microsoft.com/office/drawing/2014/main" id="{F82AE799-1089-3064-3FD4-281376F44C31}"/>
              </a:ext>
            </a:extLst>
          </p:cNvPr>
          <p:cNvSpPr/>
          <p:nvPr/>
        </p:nvSpPr>
        <p:spPr>
          <a:xfrm>
            <a:off x="4098099" y="1440492"/>
            <a:ext cx="4509370" cy="1872641"/>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5" name="Arrow: Right 23">
            <a:extLst>
              <a:ext uri="{FF2B5EF4-FFF2-40B4-BE49-F238E27FC236}">
                <a16:creationId xmlns:a16="http://schemas.microsoft.com/office/drawing/2014/main" id="{12E05461-EE33-5855-E584-A76DC5774C9C}"/>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Arrow: Right 24">
            <a:extLst>
              <a:ext uri="{FF2B5EF4-FFF2-40B4-BE49-F238E27FC236}">
                <a16:creationId xmlns:a16="http://schemas.microsoft.com/office/drawing/2014/main" id="{57201DAC-FC79-4FD7-C756-FB12BA74459D}"/>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Arrow: Right 25">
            <a:extLst>
              <a:ext uri="{FF2B5EF4-FFF2-40B4-BE49-F238E27FC236}">
                <a16:creationId xmlns:a16="http://schemas.microsoft.com/office/drawing/2014/main" id="{0E4E4179-716E-A1F9-60BE-488956D52D04}"/>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TextBox 7">
            <a:extLst>
              <a:ext uri="{FF2B5EF4-FFF2-40B4-BE49-F238E27FC236}">
                <a16:creationId xmlns:a16="http://schemas.microsoft.com/office/drawing/2014/main" id="{FBDFF557-BC3E-4B3E-7DEA-E0BD6595D4D6}"/>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9" name="TextBox 8">
            <a:extLst>
              <a:ext uri="{FF2B5EF4-FFF2-40B4-BE49-F238E27FC236}">
                <a16:creationId xmlns:a16="http://schemas.microsoft.com/office/drawing/2014/main" id="{1312BBB1-9164-E5DC-AF12-4AAA06867A18}"/>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10" name="TextBox 9">
            <a:extLst>
              <a:ext uri="{FF2B5EF4-FFF2-40B4-BE49-F238E27FC236}">
                <a16:creationId xmlns:a16="http://schemas.microsoft.com/office/drawing/2014/main" id="{DAEEC763-4B21-67D3-22BA-3002EBB978FE}"/>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11" name="Picture 10" descr="Icon&#10;&#10;Description automatically generated">
            <a:extLst>
              <a:ext uri="{FF2B5EF4-FFF2-40B4-BE49-F238E27FC236}">
                <a16:creationId xmlns:a16="http://schemas.microsoft.com/office/drawing/2014/main" id="{29764DB5-794F-7989-E27D-A47FC4A5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12" name="Rectangle: Rounded Corners 30">
            <a:extLst>
              <a:ext uri="{FF2B5EF4-FFF2-40B4-BE49-F238E27FC236}">
                <a16:creationId xmlns:a16="http://schemas.microsoft.com/office/drawing/2014/main" id="{59BF4F48-E75F-13C5-5E75-F269C27887D8}"/>
              </a:ext>
            </a:extLst>
          </p:cNvPr>
          <p:cNvSpPr/>
          <p:nvPr/>
        </p:nvSpPr>
        <p:spPr>
          <a:xfrm>
            <a:off x="4098099" y="3840195"/>
            <a:ext cx="4509370" cy="1872641"/>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13" name="Arrow: Right 31">
            <a:extLst>
              <a:ext uri="{FF2B5EF4-FFF2-40B4-BE49-F238E27FC236}">
                <a16:creationId xmlns:a16="http://schemas.microsoft.com/office/drawing/2014/main" id="{BEA4AC23-4BC5-1017-B748-B8FB85CD88E1}"/>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Arrow: Right 32">
            <a:extLst>
              <a:ext uri="{FF2B5EF4-FFF2-40B4-BE49-F238E27FC236}">
                <a16:creationId xmlns:a16="http://schemas.microsoft.com/office/drawing/2014/main" id="{9EE897F2-EE5D-DDEA-0885-70D1D541F17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Arrow: Right 33">
            <a:extLst>
              <a:ext uri="{FF2B5EF4-FFF2-40B4-BE49-F238E27FC236}">
                <a16:creationId xmlns:a16="http://schemas.microsoft.com/office/drawing/2014/main" id="{CB0176C8-A6A7-432C-8020-ABE5CFBF52DD}"/>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TextBox 15">
            <a:extLst>
              <a:ext uri="{FF2B5EF4-FFF2-40B4-BE49-F238E27FC236}">
                <a16:creationId xmlns:a16="http://schemas.microsoft.com/office/drawing/2014/main" id="{E8577DDE-0B43-31F4-B418-884F945AEBFB}"/>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17" name="TextBox 16">
            <a:extLst>
              <a:ext uri="{FF2B5EF4-FFF2-40B4-BE49-F238E27FC236}">
                <a16:creationId xmlns:a16="http://schemas.microsoft.com/office/drawing/2014/main" id="{55900F70-D9AA-FA8F-75B0-59C20B646BE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18" name="TextBox 17">
            <a:extLst>
              <a:ext uri="{FF2B5EF4-FFF2-40B4-BE49-F238E27FC236}">
                <a16:creationId xmlns:a16="http://schemas.microsoft.com/office/drawing/2014/main" id="{A8086034-6AAF-9D26-384C-DBD59CAEB501}"/>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19" name="Picture 18" descr="Icon&#10;&#10;Description automatically generated">
            <a:extLst>
              <a:ext uri="{FF2B5EF4-FFF2-40B4-BE49-F238E27FC236}">
                <a16:creationId xmlns:a16="http://schemas.microsoft.com/office/drawing/2014/main" id="{72064330-51AE-DE85-CDFD-B57C50DF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
        <p:nvSpPr>
          <p:cNvPr id="20" name="TextBox 19">
            <a:extLst>
              <a:ext uri="{FF2B5EF4-FFF2-40B4-BE49-F238E27FC236}">
                <a16:creationId xmlns:a16="http://schemas.microsoft.com/office/drawing/2014/main" id="{EF0DBC05-AA2E-81B4-A763-428745A83AD5}"/>
              </a:ext>
            </a:extLst>
          </p:cNvPr>
          <p:cNvSpPr txBox="1"/>
          <p:nvPr/>
        </p:nvSpPr>
        <p:spPr>
          <a:xfrm>
            <a:off x="11910646" y="377483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7158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3" grpId="0" animBg="1"/>
      <p:bldP spid="14" grpId="0" animBg="1"/>
      <p:bldP spid="15" grpId="0" animBg="1"/>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FF8B8-B729-E1F8-006B-15DC9682C15C}"/>
              </a:ext>
            </a:extLst>
          </p:cNvPr>
          <p:cNvSpPr>
            <a:spLocks noGrp="1"/>
          </p:cNvSpPr>
          <p:nvPr>
            <p:ph type="title"/>
          </p:nvPr>
        </p:nvSpPr>
        <p:spPr>
          <a:xfrm>
            <a:off x="838200" y="850645"/>
            <a:ext cx="10515600" cy="1325563"/>
          </a:xfrm>
        </p:spPr>
        <p:txBody>
          <a:bodyPr anchor="ctr">
            <a:normAutofit/>
          </a:bodyPr>
          <a:lstStyle/>
          <a:p>
            <a:r>
              <a:rPr lang="en-US" dirty="0"/>
              <a:t>Limits of Traditional Programming</a:t>
            </a:r>
          </a:p>
        </p:txBody>
      </p:sp>
      <p:sp>
        <p:nvSpPr>
          <p:cNvPr id="3" name="Content Placeholder 2">
            <a:extLst>
              <a:ext uri="{FF2B5EF4-FFF2-40B4-BE49-F238E27FC236}">
                <a16:creationId xmlns:a16="http://schemas.microsoft.com/office/drawing/2014/main" id="{B86C31BD-FFED-4221-E5F4-E5B599721D5F}"/>
              </a:ext>
            </a:extLst>
          </p:cNvPr>
          <p:cNvSpPr>
            <a:spLocks noGrp="1"/>
          </p:cNvSpPr>
          <p:nvPr>
            <p:ph sz="half" idx="1"/>
          </p:nvPr>
        </p:nvSpPr>
        <p:spPr>
          <a:xfrm>
            <a:off x="838200" y="2311145"/>
            <a:ext cx="5181600" cy="4351338"/>
          </a:xfrm>
        </p:spPr>
        <p:txBody>
          <a:bodyPr>
            <a:normAutofit/>
          </a:bodyPr>
          <a:lstStyle/>
          <a:p>
            <a:pPr marL="0" indent="0">
              <a:buNone/>
            </a:pPr>
            <a:r>
              <a:rPr lang="en-US" dirty="0"/>
              <a:t>Tasks such as </a:t>
            </a:r>
            <a:r>
              <a:rPr lang="en-US" b="1" dirty="0"/>
              <a:t>Language Translation and Understanding </a:t>
            </a:r>
            <a:r>
              <a:rPr lang="en-US" dirty="0"/>
              <a:t>cannot be solved using traditional programming.</a:t>
            </a:r>
            <a:endParaRPr lang="en-PH" dirty="0"/>
          </a:p>
          <a:p>
            <a:pPr marL="0" indent="0">
              <a:buNone/>
            </a:pPr>
            <a:endParaRPr lang="en-US" dirty="0"/>
          </a:p>
        </p:txBody>
      </p:sp>
      <p:pic>
        <p:nvPicPr>
          <p:cNvPr id="5" name="Picture 4" descr="A group of colorful circles and dots with different languages&#10;&#10;AI-generated content may be incorrect.">
            <a:extLst>
              <a:ext uri="{FF2B5EF4-FFF2-40B4-BE49-F238E27FC236}">
                <a16:creationId xmlns:a16="http://schemas.microsoft.com/office/drawing/2014/main" id="{2D8AA733-D9FE-F778-BA17-713312DBDA9F}"/>
              </a:ext>
            </a:extLst>
          </p:cNvPr>
          <p:cNvPicPr>
            <a:picLocks noChangeAspect="1"/>
          </p:cNvPicPr>
          <p:nvPr/>
        </p:nvPicPr>
        <p:blipFill>
          <a:blip r:embed="rId2"/>
          <a:stretch>
            <a:fillRect/>
          </a:stretch>
        </p:blipFill>
        <p:spPr>
          <a:xfrm>
            <a:off x="6172200" y="2617445"/>
            <a:ext cx="5181600" cy="2185987"/>
          </a:xfrm>
          <a:prstGeom prst="rect">
            <a:avLst/>
          </a:prstGeom>
          <a:noFill/>
        </p:spPr>
      </p:pic>
    </p:spTree>
    <p:extLst>
      <p:ext uri="{BB962C8B-B14F-4D97-AF65-F5344CB8AC3E}">
        <p14:creationId xmlns:p14="http://schemas.microsoft.com/office/powerpoint/2010/main" val="1011686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20167-F8C6-C40B-14FB-1B45B27E9A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7D57E1-A331-0AEC-A733-3FA6C37F6465}"/>
              </a:ext>
            </a:extLst>
          </p:cNvPr>
          <p:cNvSpPr txBox="1"/>
          <p:nvPr/>
        </p:nvSpPr>
        <p:spPr>
          <a:xfrm>
            <a:off x="694267" y="1089069"/>
            <a:ext cx="10803466" cy="5093702"/>
          </a:xfrm>
          <a:prstGeom prst="rect">
            <a:avLst/>
          </a:prstGeom>
          <a:solidFill>
            <a:schemeClr val="tx1"/>
          </a:solidFill>
        </p:spPr>
        <p:txBody>
          <a:bodyPr wrap="square">
            <a:spAutoFit/>
          </a:bodyPr>
          <a:lstStyle/>
          <a:p>
            <a:pPr>
              <a:buNone/>
            </a:pPr>
            <a:endParaRPr lang="en-PH" sz="2500" b="0" dirty="0">
              <a:solidFill>
                <a:srgbClr val="569CD6"/>
              </a:solidFill>
              <a:effectLst/>
              <a:latin typeface="Menlo" panose="020B0609030804020204" pitchFamily="49" charset="0"/>
            </a:endParaRPr>
          </a:p>
          <a:p>
            <a:pPr>
              <a:buNone/>
            </a:pPr>
            <a:r>
              <a:rPr lang="en-PH" sz="2500" b="0" dirty="0">
                <a:solidFill>
                  <a:srgbClr val="569CD6"/>
                </a:solidFill>
                <a:effectLst/>
                <a:latin typeface="Menlo" panose="020B0609030804020204" pitchFamily="49" charset="0"/>
              </a:rPr>
              <a:t>def</a:t>
            </a:r>
            <a:r>
              <a:rPr lang="en-PH" sz="2500" b="0" dirty="0">
                <a:solidFill>
                  <a:srgbClr val="CCCCCC"/>
                </a:solidFill>
                <a:effectLst/>
                <a:latin typeface="Menlo" panose="020B0609030804020204" pitchFamily="49" charset="0"/>
              </a:rPr>
              <a:t> </a:t>
            </a:r>
            <a:r>
              <a:rPr lang="en-PH" sz="2500" b="0" dirty="0" err="1">
                <a:solidFill>
                  <a:srgbClr val="DCDCAA"/>
                </a:solidFill>
                <a:effectLst/>
                <a:latin typeface="Menlo" panose="020B0609030804020204" pitchFamily="49" charset="0"/>
              </a:rPr>
              <a:t>translate_to_english</a:t>
            </a:r>
            <a:r>
              <a:rPr lang="en-PH" sz="2500" b="0" dirty="0">
                <a:solidFill>
                  <a:srgbClr val="CCCCCC"/>
                </a:solidFill>
                <a:effectLst/>
                <a:latin typeface="Menlo" panose="020B0609030804020204" pitchFamily="49" charset="0"/>
              </a:rPr>
              <a:t> (</a:t>
            </a:r>
            <a:r>
              <a:rPr lang="en-PH" sz="2500" b="0" dirty="0">
                <a:solidFill>
                  <a:srgbClr val="9CDCFE"/>
                </a:solidFill>
                <a:effectLst/>
                <a:latin typeface="Menlo" panose="020B0609030804020204" pitchFamily="49" charset="0"/>
              </a:rPr>
              <a:t>word</a:t>
            </a:r>
            <a:r>
              <a:rPr lang="en-PH" sz="2500" b="0" dirty="0">
                <a:solidFill>
                  <a:srgbClr val="CCCCCC"/>
                </a:solidFill>
                <a:effectLst/>
                <a:latin typeface="Menlo" panose="020B0609030804020204" pitchFamily="49" charset="0"/>
              </a:rPr>
              <a:t>):</a:t>
            </a:r>
          </a:p>
          <a:p>
            <a:pPr lvl="1"/>
            <a:br>
              <a:rPr lang="en-PH" sz="2500" b="0" dirty="0">
                <a:solidFill>
                  <a:srgbClr val="CCCCCC"/>
                </a:solidFill>
                <a:effectLst/>
                <a:latin typeface="Menlo" panose="020B0609030804020204" pitchFamily="49" charset="0"/>
              </a:rPr>
            </a:br>
            <a:r>
              <a:rPr lang="en-PH" sz="2500" b="0" dirty="0">
                <a:solidFill>
                  <a:srgbClr val="C586C0"/>
                </a:solidFill>
                <a:effectLst/>
                <a:latin typeface="Menlo" panose="020B0609030804020204" pitchFamily="49" charset="0"/>
              </a:rPr>
              <a:t>if</a:t>
            </a:r>
            <a:r>
              <a:rPr lang="en-PH" sz="2500" b="0" dirty="0">
                <a:solidFill>
                  <a:srgbClr val="CCCCCC"/>
                </a:solidFill>
                <a:effectLst/>
                <a:latin typeface="Menlo" panose="020B0609030804020204" pitchFamily="49" charset="0"/>
              </a:rPr>
              <a:t> </a:t>
            </a:r>
            <a:r>
              <a:rPr lang="en-PH" sz="2500" b="0" dirty="0">
                <a:solidFill>
                  <a:srgbClr val="9CDCFE"/>
                </a:solidFill>
                <a:effectLst/>
                <a:latin typeface="Menlo" panose="020B0609030804020204" pitchFamily="49" charset="0"/>
              </a:rPr>
              <a:t>word</a:t>
            </a:r>
            <a:r>
              <a:rPr lang="en-PH" sz="2500" b="0" dirty="0">
                <a:solidFill>
                  <a:srgbClr val="CCCCCC"/>
                </a:solidFill>
                <a:effectLst/>
                <a:latin typeface="Menlo" panose="020B0609030804020204" pitchFamily="49" charset="0"/>
              </a:rPr>
              <a:t> </a:t>
            </a:r>
            <a:r>
              <a:rPr lang="en-PH" sz="2500" b="0" dirty="0">
                <a:solidFill>
                  <a:srgbClr val="D4D4D4"/>
                </a:solidFill>
                <a:effectLst/>
                <a:latin typeface="Menlo" panose="020B0609030804020204" pitchFamily="49" charset="0"/>
              </a:rPr>
              <a:t>==</a:t>
            </a:r>
            <a:r>
              <a:rPr lang="en-PH" sz="2500" b="0" dirty="0">
                <a:solidFill>
                  <a:srgbClr val="CCCCCC"/>
                </a:solidFill>
                <a:effectLst/>
                <a:latin typeface="Menlo" panose="020B0609030804020204" pitchFamily="49" charset="0"/>
              </a:rPr>
              <a:t> </a:t>
            </a:r>
            <a:r>
              <a:rPr lang="en-PH" sz="2500" b="0" dirty="0">
                <a:solidFill>
                  <a:srgbClr val="CE9178"/>
                </a:solidFill>
                <a:effectLst/>
                <a:latin typeface="Menlo" panose="020B0609030804020204" pitchFamily="49" charset="0"/>
              </a:rPr>
              <a:t>"House"</a:t>
            </a:r>
            <a:r>
              <a:rPr lang="en-PH" sz="2500" b="0" dirty="0">
                <a:solidFill>
                  <a:srgbClr val="CCCCCC"/>
                </a:solidFill>
                <a:effectLst/>
                <a:latin typeface="Menlo" panose="020B0609030804020204" pitchFamily="49" charset="0"/>
              </a:rPr>
              <a:t>:</a:t>
            </a:r>
          </a:p>
          <a:p>
            <a:pPr lvl="1"/>
            <a:endParaRPr lang="en-PH" sz="2500" b="0" dirty="0">
              <a:solidFill>
                <a:srgbClr val="CCCCCC"/>
              </a:solidFill>
              <a:effectLst/>
              <a:latin typeface="Menlo" panose="020B0609030804020204" pitchFamily="49" charset="0"/>
            </a:endParaRPr>
          </a:p>
          <a:p>
            <a:pPr lvl="2"/>
            <a:r>
              <a:rPr lang="en-PH" sz="2500" b="0" dirty="0">
                <a:solidFill>
                  <a:srgbClr val="9CDCFE"/>
                </a:solidFill>
                <a:effectLst/>
                <a:latin typeface="Menlo" panose="020B0609030804020204" pitchFamily="49" charset="0"/>
              </a:rPr>
              <a:t>translated</a:t>
            </a:r>
            <a:r>
              <a:rPr lang="en-PH" sz="2500" b="0" dirty="0">
                <a:solidFill>
                  <a:srgbClr val="CCCCCC"/>
                </a:solidFill>
                <a:effectLst/>
                <a:latin typeface="Menlo" panose="020B0609030804020204" pitchFamily="49" charset="0"/>
              </a:rPr>
              <a:t> </a:t>
            </a:r>
            <a:r>
              <a:rPr lang="en-PH" sz="2500" b="0" dirty="0">
                <a:solidFill>
                  <a:srgbClr val="D4D4D4"/>
                </a:solidFill>
                <a:effectLst/>
                <a:latin typeface="Menlo" panose="020B0609030804020204" pitchFamily="49" charset="0"/>
              </a:rPr>
              <a:t>=</a:t>
            </a:r>
            <a:r>
              <a:rPr lang="en-PH" sz="2500" b="0" dirty="0">
                <a:solidFill>
                  <a:srgbClr val="CCCCCC"/>
                </a:solidFill>
                <a:effectLst/>
                <a:latin typeface="Menlo" panose="020B0609030804020204" pitchFamily="49" charset="0"/>
              </a:rPr>
              <a:t> </a:t>
            </a:r>
            <a:r>
              <a:rPr lang="en-PH" sz="2500" b="0" dirty="0">
                <a:solidFill>
                  <a:srgbClr val="CE9178"/>
                </a:solidFill>
                <a:effectLst/>
                <a:latin typeface="Menlo" panose="020B0609030804020204" pitchFamily="49" charset="0"/>
              </a:rPr>
              <a:t>"Bahay”</a:t>
            </a:r>
          </a:p>
          <a:p>
            <a:pPr lvl="2"/>
            <a:endParaRPr lang="en-PH" sz="2500" b="0" dirty="0">
              <a:solidFill>
                <a:srgbClr val="CCCCCC"/>
              </a:solidFill>
              <a:effectLst/>
              <a:latin typeface="Menlo" panose="020B0609030804020204" pitchFamily="49" charset="0"/>
            </a:endParaRPr>
          </a:p>
          <a:p>
            <a:pPr lvl="1"/>
            <a:r>
              <a:rPr lang="en-PH" sz="2500" b="0" dirty="0">
                <a:solidFill>
                  <a:srgbClr val="C586C0"/>
                </a:solidFill>
                <a:effectLst/>
                <a:latin typeface="Menlo" panose="020B0609030804020204" pitchFamily="49" charset="0"/>
              </a:rPr>
              <a:t>else</a:t>
            </a:r>
            <a:r>
              <a:rPr lang="en-PH" sz="2500" b="0" dirty="0">
                <a:solidFill>
                  <a:srgbClr val="CCCCCC"/>
                </a:solidFill>
                <a:effectLst/>
                <a:latin typeface="Menlo" panose="020B0609030804020204" pitchFamily="49" charset="0"/>
              </a:rPr>
              <a:t>:</a:t>
            </a:r>
          </a:p>
          <a:p>
            <a:pPr lvl="2"/>
            <a:r>
              <a:rPr lang="en-PH" sz="2500" b="0" dirty="0">
                <a:solidFill>
                  <a:srgbClr val="CCCCCC"/>
                </a:solidFill>
                <a:effectLst/>
                <a:latin typeface="Menlo" panose="020B0609030804020204" pitchFamily="49" charset="0"/>
              </a:rPr>
              <a:t>...</a:t>
            </a:r>
          </a:p>
          <a:p>
            <a:pPr lvl="2"/>
            <a:r>
              <a:rPr lang="en-PH" sz="2500" b="0" dirty="0">
                <a:solidFill>
                  <a:srgbClr val="CCCCCC"/>
                </a:solidFill>
                <a:effectLst/>
                <a:latin typeface="Menlo" panose="020B0609030804020204" pitchFamily="49" charset="0"/>
              </a:rPr>
              <a:t>...</a:t>
            </a:r>
          </a:p>
          <a:p>
            <a:pPr lvl="2"/>
            <a:r>
              <a:rPr lang="en-PH" sz="2500" b="0" dirty="0">
                <a:solidFill>
                  <a:srgbClr val="CCCCCC"/>
                </a:solidFill>
                <a:effectLst/>
                <a:latin typeface="Menlo" panose="020B0609030804020204" pitchFamily="49" charset="0"/>
              </a:rPr>
              <a:t>...</a:t>
            </a:r>
          </a:p>
          <a:p>
            <a:pPr lvl="1"/>
            <a:r>
              <a:rPr lang="en-PH" sz="2500" b="0" dirty="0">
                <a:solidFill>
                  <a:srgbClr val="C586C0"/>
                </a:solidFill>
                <a:effectLst/>
                <a:latin typeface="Menlo" panose="020B0609030804020204" pitchFamily="49" charset="0"/>
              </a:rPr>
              <a:t>return</a:t>
            </a:r>
            <a:r>
              <a:rPr lang="en-PH" sz="2500" b="0" dirty="0">
                <a:solidFill>
                  <a:srgbClr val="CCCCCC"/>
                </a:solidFill>
                <a:effectLst/>
                <a:latin typeface="Menlo" panose="020B0609030804020204" pitchFamily="49" charset="0"/>
              </a:rPr>
              <a:t> </a:t>
            </a:r>
            <a:r>
              <a:rPr lang="en-PH" sz="2500" b="0" dirty="0">
                <a:solidFill>
                  <a:srgbClr val="9CDCFE"/>
                </a:solidFill>
                <a:effectLst/>
                <a:latin typeface="Menlo" panose="020B0609030804020204" pitchFamily="49" charset="0"/>
              </a:rPr>
              <a:t>translated</a:t>
            </a:r>
            <a:endParaRPr lang="en-PH" sz="2500" dirty="0">
              <a:solidFill>
                <a:srgbClr val="CCCCCC"/>
              </a:solidFill>
              <a:latin typeface="Menlo" panose="020B0609030804020204" pitchFamily="49" charset="0"/>
            </a:endParaRPr>
          </a:p>
          <a:p>
            <a:pPr lvl="1"/>
            <a:endParaRPr lang="en-PH" sz="2500" b="0" dirty="0">
              <a:solidFill>
                <a:srgbClr val="CCCCCC"/>
              </a:solidFill>
              <a:effectLst/>
              <a:latin typeface="Menlo" panose="020B0609030804020204" pitchFamily="49" charset="0"/>
            </a:endParaRPr>
          </a:p>
        </p:txBody>
      </p:sp>
      <p:sp>
        <p:nvSpPr>
          <p:cNvPr id="4" name="TextBox 3">
            <a:extLst>
              <a:ext uri="{FF2B5EF4-FFF2-40B4-BE49-F238E27FC236}">
                <a16:creationId xmlns:a16="http://schemas.microsoft.com/office/drawing/2014/main" id="{91352B97-3B4E-B305-409F-CFE92CD8205A}"/>
              </a:ext>
            </a:extLst>
          </p:cNvPr>
          <p:cNvSpPr txBox="1"/>
          <p:nvPr/>
        </p:nvSpPr>
        <p:spPr>
          <a:xfrm>
            <a:off x="6589995" y="2369690"/>
            <a:ext cx="4630508" cy="1938992"/>
          </a:xfrm>
          <a:prstGeom prst="rect">
            <a:avLst/>
          </a:prstGeom>
          <a:noFill/>
          <a:ln w="38100">
            <a:solidFill>
              <a:srgbClr val="FF0000"/>
            </a:solidFill>
          </a:ln>
        </p:spPr>
        <p:txBody>
          <a:bodyPr wrap="square" rtlCol="0">
            <a:spAutoFit/>
          </a:bodyPr>
          <a:lstStyle/>
          <a:p>
            <a:r>
              <a:rPr lang="en-US" sz="3000" dirty="0">
                <a:solidFill>
                  <a:schemeClr val="bg1"/>
                </a:solidFill>
              </a:rPr>
              <a:t>Creating an if statement for every word in a vocabulary is very tedious and inefficient. </a:t>
            </a:r>
            <a:endParaRPr lang="en-PH" sz="3000" dirty="0">
              <a:solidFill>
                <a:schemeClr val="bg1"/>
              </a:solidFill>
            </a:endParaRPr>
          </a:p>
        </p:txBody>
      </p:sp>
    </p:spTree>
    <p:extLst>
      <p:ext uri="{BB962C8B-B14F-4D97-AF65-F5344CB8AC3E}">
        <p14:creationId xmlns:p14="http://schemas.microsoft.com/office/powerpoint/2010/main" val="79795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1B196-C202-9E8B-55AC-AE3D65381B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6BC10E-67AE-DDDC-4768-26119416CDBE}"/>
              </a:ext>
            </a:extLst>
          </p:cNvPr>
          <p:cNvSpPr txBox="1"/>
          <p:nvPr/>
        </p:nvSpPr>
        <p:spPr>
          <a:xfrm>
            <a:off x="694267" y="1576060"/>
            <a:ext cx="10803466" cy="4273029"/>
          </a:xfrm>
          <a:prstGeom prst="rect">
            <a:avLst/>
          </a:prstGeom>
          <a:solidFill>
            <a:schemeClr val="tx1"/>
          </a:solidFill>
        </p:spPr>
        <p:txBody>
          <a:bodyPr wrap="square">
            <a:spAutoFit/>
          </a:bodyPr>
          <a:lstStyle/>
          <a:p>
            <a:pPr>
              <a:lnSpc>
                <a:spcPct val="200000"/>
              </a:lnSpc>
              <a:buNone/>
            </a:pPr>
            <a:endParaRPr lang="en-PH" sz="2800" b="0" dirty="0">
              <a:solidFill>
                <a:srgbClr val="569CD6"/>
              </a:solidFill>
              <a:effectLst/>
              <a:latin typeface="Menlo" panose="020B0609030804020204" pitchFamily="49" charset="0"/>
            </a:endParaRPr>
          </a:p>
          <a:p>
            <a:pPr>
              <a:lnSpc>
                <a:spcPct val="200000"/>
              </a:lnSpc>
              <a:buNone/>
            </a:pPr>
            <a:r>
              <a:rPr lang="en-PH" sz="2800" b="0" dirty="0">
                <a:solidFill>
                  <a:srgbClr val="569CD6"/>
                </a:solidFill>
                <a:effectLst/>
                <a:latin typeface="Menlo" panose="020B0609030804020204" pitchFamily="49" charset="0"/>
              </a:rPr>
              <a:t> def</a:t>
            </a:r>
            <a:r>
              <a:rPr lang="en-PH" sz="2800" b="0" dirty="0">
                <a:solidFill>
                  <a:srgbClr val="CCCCCC"/>
                </a:solidFill>
                <a:effectLst/>
                <a:latin typeface="Menlo" panose="020B0609030804020204" pitchFamily="49" charset="0"/>
              </a:rPr>
              <a:t> </a:t>
            </a:r>
            <a:r>
              <a:rPr lang="en-PH" sz="2800" b="0" dirty="0">
                <a:solidFill>
                  <a:srgbClr val="DCDCAA"/>
                </a:solidFill>
                <a:effectLst/>
                <a:latin typeface="Menlo" panose="020B0609030804020204" pitchFamily="49" charset="0"/>
              </a:rPr>
              <a:t>function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 </a:t>
            </a:r>
          </a:p>
          <a:p>
            <a:pPr>
              <a:lnSpc>
                <a:spcPct val="200000"/>
              </a:lnSpc>
              <a:buNone/>
            </a:pPr>
            <a:r>
              <a:rPr lang="en-PH" sz="2800" b="0" dirty="0">
                <a:solidFill>
                  <a:srgbClr val="9CDCFE"/>
                </a:solidFill>
                <a:effectLst/>
                <a:latin typeface="Menlo" panose="020B0609030804020204" pitchFamily="49" charset="0"/>
              </a:rPr>
              <a:t>	Fahrenheit</a:t>
            </a:r>
            <a:r>
              <a:rPr lang="en-PH" sz="2800" b="0" dirty="0">
                <a:solidFill>
                  <a:srgbClr val="CCCCCC"/>
                </a:solidFill>
                <a:effectLst/>
                <a:latin typeface="Menlo" panose="020B0609030804020204" pitchFamily="49" charset="0"/>
              </a:rPr>
              <a:t> </a:t>
            </a:r>
            <a:r>
              <a:rPr lang="en-PH" sz="2800" b="0" dirty="0">
                <a:solidFill>
                  <a:srgbClr val="D4D4D4"/>
                </a:solidFill>
                <a:effectLst/>
                <a:latin typeface="Menlo" panose="020B0609030804020204" pitchFamily="49" charset="0"/>
              </a:rPr>
              <a:t>=</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 </a:t>
            </a:r>
            <a:r>
              <a:rPr lang="en-PH" sz="2800" b="0" dirty="0">
                <a:solidFill>
                  <a:srgbClr val="D4D4D4"/>
                </a:solidFill>
                <a:effectLst/>
                <a:latin typeface="Menlo" panose="020B0609030804020204" pitchFamily="49" charset="0"/>
              </a:rPr>
              <a:t>*</a:t>
            </a:r>
            <a:r>
              <a:rPr lang="en-PH" sz="2800" b="0" dirty="0">
                <a:solidFill>
                  <a:srgbClr val="CCCCCC"/>
                </a:solidFill>
                <a:effectLst/>
                <a:latin typeface="Menlo" panose="020B0609030804020204" pitchFamily="49" charset="0"/>
              </a:rPr>
              <a:t> </a:t>
            </a:r>
            <a:r>
              <a:rPr lang="en-PH" sz="2800" b="0" dirty="0">
                <a:solidFill>
                  <a:srgbClr val="B5CEA8"/>
                </a:solidFill>
                <a:effectLst/>
                <a:latin typeface="Menlo" panose="020B0609030804020204" pitchFamily="49" charset="0"/>
              </a:rPr>
              <a:t>1.8</a:t>
            </a:r>
            <a:r>
              <a:rPr lang="en-PH" sz="2800" b="0" dirty="0">
                <a:solidFill>
                  <a:srgbClr val="CCCCCC"/>
                </a:solidFill>
                <a:effectLst/>
                <a:latin typeface="Menlo" panose="020B0609030804020204" pitchFamily="49" charset="0"/>
              </a:rPr>
              <a:t> </a:t>
            </a:r>
            <a:r>
              <a:rPr lang="en-PH" sz="2800" b="0" dirty="0">
                <a:solidFill>
                  <a:srgbClr val="D4D4D4"/>
                </a:solidFill>
                <a:effectLst/>
                <a:latin typeface="Menlo" panose="020B0609030804020204" pitchFamily="49" charset="0"/>
              </a:rPr>
              <a:t>+</a:t>
            </a:r>
            <a:r>
              <a:rPr lang="en-PH" sz="2800" b="0" dirty="0">
                <a:solidFill>
                  <a:srgbClr val="CCCCCC"/>
                </a:solidFill>
                <a:effectLst/>
                <a:latin typeface="Menlo" panose="020B0609030804020204" pitchFamily="49" charset="0"/>
              </a:rPr>
              <a:t> </a:t>
            </a:r>
            <a:r>
              <a:rPr lang="en-PH" sz="2800" b="0" dirty="0">
                <a:solidFill>
                  <a:srgbClr val="B5CEA8"/>
                </a:solidFill>
                <a:effectLst/>
                <a:latin typeface="Menlo" panose="020B0609030804020204" pitchFamily="49" charset="0"/>
              </a:rPr>
              <a:t>32</a:t>
            </a:r>
            <a:r>
              <a:rPr lang="en-PH" sz="2800" b="0" dirty="0">
                <a:solidFill>
                  <a:srgbClr val="CCCCCC"/>
                </a:solidFill>
                <a:effectLst/>
                <a:latin typeface="Menlo" panose="020B0609030804020204" pitchFamily="49" charset="0"/>
              </a:rPr>
              <a:t> 	</a:t>
            </a:r>
          </a:p>
          <a:p>
            <a:pPr>
              <a:lnSpc>
                <a:spcPct val="200000"/>
              </a:lnSpc>
            </a:pPr>
            <a:r>
              <a:rPr lang="en-PH" sz="2800" b="0" dirty="0">
                <a:solidFill>
                  <a:srgbClr val="C586C0"/>
                </a:solidFill>
                <a:effectLst/>
                <a:latin typeface="Menlo" panose="020B0609030804020204" pitchFamily="49" charset="0"/>
              </a:rPr>
              <a:t>	return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Fahrenheit</a:t>
            </a:r>
            <a:r>
              <a:rPr lang="en-PH" sz="2800" b="0" dirty="0">
                <a:solidFill>
                  <a:srgbClr val="CCCCCC"/>
                </a:solidFill>
                <a:effectLst/>
                <a:latin typeface="Menlo" panose="020B0609030804020204" pitchFamily="49" charset="0"/>
              </a:rPr>
              <a:t> </a:t>
            </a:r>
          </a:p>
          <a:p>
            <a:pPr>
              <a:lnSpc>
                <a:spcPct val="200000"/>
              </a:lnSpc>
            </a:pPr>
            <a:endParaRPr lang="en-PH" sz="2800" b="0" dirty="0">
              <a:solidFill>
                <a:srgbClr val="CCCCCC"/>
              </a:solidFill>
              <a:effectLst/>
              <a:latin typeface="Menlo" panose="020B0609030804020204" pitchFamily="49" charset="0"/>
            </a:endParaRPr>
          </a:p>
        </p:txBody>
      </p:sp>
      <p:sp>
        <p:nvSpPr>
          <p:cNvPr id="2" name="Rectangle: Rounded Corners 4">
            <a:extLst>
              <a:ext uri="{FF2B5EF4-FFF2-40B4-BE49-F238E27FC236}">
                <a16:creationId xmlns:a16="http://schemas.microsoft.com/office/drawing/2014/main" id="{B3C3889B-8382-1C40-CEDB-95B201E61902}"/>
              </a:ext>
            </a:extLst>
          </p:cNvPr>
          <p:cNvSpPr/>
          <p:nvPr/>
        </p:nvSpPr>
        <p:spPr>
          <a:xfrm>
            <a:off x="10007598" y="3351170"/>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5" name="Rectangle: Rounded Corners 7">
            <a:extLst>
              <a:ext uri="{FF2B5EF4-FFF2-40B4-BE49-F238E27FC236}">
                <a16:creationId xmlns:a16="http://schemas.microsoft.com/office/drawing/2014/main" id="{099D8870-9AF0-2A73-CBBD-B9BE7FF862DE}"/>
              </a:ext>
            </a:extLst>
          </p:cNvPr>
          <p:cNvSpPr/>
          <p:nvPr/>
        </p:nvSpPr>
        <p:spPr>
          <a:xfrm>
            <a:off x="7662466" y="2483064"/>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7" name="Arrow: Right 9">
            <a:extLst>
              <a:ext uri="{FF2B5EF4-FFF2-40B4-BE49-F238E27FC236}">
                <a16:creationId xmlns:a16="http://schemas.microsoft.com/office/drawing/2014/main" id="{349C7DA0-1A0D-7F88-5EEE-0C8E0EEB7844}"/>
              </a:ext>
            </a:extLst>
          </p:cNvPr>
          <p:cNvSpPr/>
          <p:nvPr/>
        </p:nvSpPr>
        <p:spPr>
          <a:xfrm flipH="1" flipV="1">
            <a:off x="8591242" y="362117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9" name="Arrow: Right 11">
            <a:extLst>
              <a:ext uri="{FF2B5EF4-FFF2-40B4-BE49-F238E27FC236}">
                <a16:creationId xmlns:a16="http://schemas.microsoft.com/office/drawing/2014/main" id="{BB8A4062-42D7-2D10-5944-F5CCF2088FE2}"/>
              </a:ext>
            </a:extLst>
          </p:cNvPr>
          <p:cNvSpPr/>
          <p:nvPr/>
        </p:nvSpPr>
        <p:spPr>
          <a:xfrm rot="10800000">
            <a:off x="6219439" y="2750081"/>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24337A60-3F2C-FF10-03DD-2FC05BA0F27A}"/>
              </a:ext>
            </a:extLst>
          </p:cNvPr>
          <p:cNvSpPr txBox="1"/>
          <p:nvPr/>
        </p:nvSpPr>
        <p:spPr>
          <a:xfrm>
            <a:off x="5550249" y="4304468"/>
            <a:ext cx="5112158" cy="1477328"/>
          </a:xfrm>
          <a:prstGeom prst="rect">
            <a:avLst/>
          </a:prstGeom>
          <a:noFill/>
          <a:ln w="38100">
            <a:solidFill>
              <a:srgbClr val="FF0000"/>
            </a:solidFill>
          </a:ln>
        </p:spPr>
        <p:txBody>
          <a:bodyPr wrap="square" rtlCol="0">
            <a:spAutoFit/>
          </a:bodyPr>
          <a:lstStyle/>
          <a:p>
            <a:r>
              <a:rPr lang="en-US" sz="3000" dirty="0">
                <a:solidFill>
                  <a:schemeClr val="bg1"/>
                </a:solidFill>
              </a:rPr>
              <a:t>In traditional programming, we only know the Input and the Algorithm.</a:t>
            </a:r>
            <a:endParaRPr lang="en-PH" sz="3000" dirty="0">
              <a:solidFill>
                <a:schemeClr val="bg1"/>
              </a:solidFill>
            </a:endParaRPr>
          </a:p>
        </p:txBody>
      </p:sp>
    </p:spTree>
    <p:extLst>
      <p:ext uri="{BB962C8B-B14F-4D97-AF65-F5344CB8AC3E}">
        <p14:creationId xmlns:p14="http://schemas.microsoft.com/office/powerpoint/2010/main" val="13846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9DD70-0C59-903C-ECDA-3C74552E77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BC4E89-45F2-9BBD-C65C-693021060FD8}"/>
              </a:ext>
            </a:extLst>
          </p:cNvPr>
          <p:cNvSpPr txBox="1"/>
          <p:nvPr/>
        </p:nvSpPr>
        <p:spPr>
          <a:xfrm>
            <a:off x="694267" y="1576060"/>
            <a:ext cx="10803466" cy="4273029"/>
          </a:xfrm>
          <a:prstGeom prst="rect">
            <a:avLst/>
          </a:prstGeom>
          <a:solidFill>
            <a:schemeClr val="tx1"/>
          </a:solidFill>
        </p:spPr>
        <p:txBody>
          <a:bodyPr wrap="square">
            <a:spAutoFit/>
          </a:bodyPr>
          <a:lstStyle/>
          <a:p>
            <a:pPr>
              <a:lnSpc>
                <a:spcPct val="200000"/>
              </a:lnSpc>
              <a:buNone/>
            </a:pPr>
            <a:endParaRPr lang="en-PH" sz="2800" b="0" dirty="0">
              <a:solidFill>
                <a:srgbClr val="569CD6"/>
              </a:solidFill>
              <a:effectLst/>
              <a:latin typeface="Menlo" panose="020B0609030804020204" pitchFamily="49" charset="0"/>
            </a:endParaRPr>
          </a:p>
          <a:p>
            <a:pPr>
              <a:lnSpc>
                <a:spcPct val="200000"/>
              </a:lnSpc>
              <a:buNone/>
            </a:pPr>
            <a:r>
              <a:rPr lang="en-PH" sz="2800" b="0" dirty="0">
                <a:solidFill>
                  <a:srgbClr val="569CD6"/>
                </a:solidFill>
                <a:effectLst/>
                <a:latin typeface="Menlo" panose="020B0609030804020204" pitchFamily="49" charset="0"/>
              </a:rPr>
              <a:t> def</a:t>
            </a:r>
            <a:r>
              <a:rPr lang="en-PH" sz="2800" b="0" dirty="0">
                <a:solidFill>
                  <a:srgbClr val="CCCCCC"/>
                </a:solidFill>
                <a:effectLst/>
                <a:latin typeface="Menlo" panose="020B0609030804020204" pitchFamily="49" charset="0"/>
              </a:rPr>
              <a:t> </a:t>
            </a:r>
            <a:r>
              <a:rPr lang="en-PH" sz="2800" b="0" dirty="0">
                <a:solidFill>
                  <a:srgbClr val="DCDCAA"/>
                </a:solidFill>
                <a:effectLst/>
                <a:latin typeface="Menlo" panose="020B0609030804020204" pitchFamily="49" charset="0"/>
              </a:rPr>
              <a:t>function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 </a:t>
            </a:r>
          </a:p>
          <a:p>
            <a:pPr>
              <a:lnSpc>
                <a:spcPct val="200000"/>
              </a:lnSpc>
              <a:buNone/>
            </a:pPr>
            <a:r>
              <a:rPr lang="en-PH" sz="2800" b="0" dirty="0">
                <a:solidFill>
                  <a:srgbClr val="9CDCFE"/>
                </a:solidFill>
                <a:effectLst/>
                <a:latin typeface="Menlo" panose="020B0609030804020204" pitchFamily="49" charset="0"/>
              </a:rPr>
              <a:t>	????</a:t>
            </a:r>
            <a:r>
              <a:rPr lang="en-PH" sz="2800" b="0" dirty="0">
                <a:solidFill>
                  <a:srgbClr val="CCCCCC"/>
                </a:solidFill>
                <a:effectLst/>
                <a:latin typeface="Menlo" panose="020B0609030804020204" pitchFamily="49" charset="0"/>
              </a:rPr>
              <a:t> 	</a:t>
            </a:r>
          </a:p>
          <a:p>
            <a:pPr>
              <a:lnSpc>
                <a:spcPct val="200000"/>
              </a:lnSpc>
            </a:pPr>
            <a:r>
              <a:rPr lang="en-PH" sz="2800" b="0" dirty="0">
                <a:solidFill>
                  <a:srgbClr val="C586C0"/>
                </a:solidFill>
                <a:effectLst/>
                <a:latin typeface="Menlo" panose="020B0609030804020204" pitchFamily="49" charset="0"/>
              </a:rPr>
              <a:t>	return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Fahrenheit</a:t>
            </a:r>
            <a:r>
              <a:rPr lang="en-PH" sz="2800" b="0" dirty="0">
                <a:solidFill>
                  <a:srgbClr val="CCCCCC"/>
                </a:solidFill>
                <a:effectLst/>
                <a:latin typeface="Menlo" panose="020B0609030804020204" pitchFamily="49" charset="0"/>
              </a:rPr>
              <a:t> </a:t>
            </a:r>
          </a:p>
          <a:p>
            <a:pPr>
              <a:lnSpc>
                <a:spcPct val="200000"/>
              </a:lnSpc>
            </a:pPr>
            <a:endParaRPr lang="en-PH" sz="2800" b="0" dirty="0">
              <a:solidFill>
                <a:srgbClr val="CCCCCC"/>
              </a:solidFill>
              <a:effectLst/>
              <a:latin typeface="Menlo" panose="020B0609030804020204" pitchFamily="49" charset="0"/>
            </a:endParaRPr>
          </a:p>
        </p:txBody>
      </p:sp>
      <p:sp>
        <p:nvSpPr>
          <p:cNvPr id="5" name="Rectangle: Rounded Corners 7">
            <a:extLst>
              <a:ext uri="{FF2B5EF4-FFF2-40B4-BE49-F238E27FC236}">
                <a16:creationId xmlns:a16="http://schemas.microsoft.com/office/drawing/2014/main" id="{2C26D86D-074C-5E65-DBC3-55311ABE23C5}"/>
              </a:ext>
            </a:extLst>
          </p:cNvPr>
          <p:cNvSpPr/>
          <p:nvPr/>
        </p:nvSpPr>
        <p:spPr>
          <a:xfrm>
            <a:off x="7662466" y="2483064"/>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6" name="Rectangle: Rounded Corners 8">
            <a:extLst>
              <a:ext uri="{FF2B5EF4-FFF2-40B4-BE49-F238E27FC236}">
                <a16:creationId xmlns:a16="http://schemas.microsoft.com/office/drawing/2014/main" id="{8AC884A9-A7D0-64DA-A6A3-4C71A6B9E7D2}"/>
              </a:ext>
            </a:extLst>
          </p:cNvPr>
          <p:cNvSpPr/>
          <p:nvPr/>
        </p:nvSpPr>
        <p:spPr>
          <a:xfrm>
            <a:off x="7193889" y="4329513"/>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8" name="Arrow: Right 10">
            <a:extLst>
              <a:ext uri="{FF2B5EF4-FFF2-40B4-BE49-F238E27FC236}">
                <a16:creationId xmlns:a16="http://schemas.microsoft.com/office/drawing/2014/main" id="{8B14A2B2-A06B-D009-1580-F3CABBC08416}"/>
              </a:ext>
            </a:extLst>
          </p:cNvPr>
          <p:cNvSpPr/>
          <p:nvPr/>
        </p:nvSpPr>
        <p:spPr>
          <a:xfrm rot="10800000">
            <a:off x="5796217" y="45425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9" name="Arrow: Right 11">
            <a:extLst>
              <a:ext uri="{FF2B5EF4-FFF2-40B4-BE49-F238E27FC236}">
                <a16:creationId xmlns:a16="http://schemas.microsoft.com/office/drawing/2014/main" id="{38573CEC-DA43-2DE4-A5FF-D5AE47CF8E21}"/>
              </a:ext>
            </a:extLst>
          </p:cNvPr>
          <p:cNvSpPr/>
          <p:nvPr/>
        </p:nvSpPr>
        <p:spPr>
          <a:xfrm rot="10800000">
            <a:off x="6219439" y="2750081"/>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573A846A-F8A8-526A-9ED4-5370CBB74286}"/>
              </a:ext>
            </a:extLst>
          </p:cNvPr>
          <p:cNvSpPr txBox="1"/>
          <p:nvPr/>
        </p:nvSpPr>
        <p:spPr>
          <a:xfrm>
            <a:off x="3158897" y="3586489"/>
            <a:ext cx="7025338" cy="553998"/>
          </a:xfrm>
          <a:prstGeom prst="rect">
            <a:avLst/>
          </a:prstGeom>
          <a:noFill/>
          <a:ln w="38100">
            <a:solidFill>
              <a:srgbClr val="FF0000"/>
            </a:solidFill>
          </a:ln>
        </p:spPr>
        <p:txBody>
          <a:bodyPr wrap="square" rtlCol="0">
            <a:spAutoFit/>
          </a:bodyPr>
          <a:lstStyle/>
          <a:p>
            <a:r>
              <a:rPr lang="en-US" sz="3000" dirty="0">
                <a:solidFill>
                  <a:schemeClr val="bg1"/>
                </a:solidFill>
              </a:rPr>
              <a:t>In ML, we only know the Input and Output</a:t>
            </a:r>
            <a:endParaRPr lang="en-PH" sz="3000" dirty="0">
              <a:solidFill>
                <a:schemeClr val="bg1"/>
              </a:solidFill>
            </a:endParaRPr>
          </a:p>
        </p:txBody>
      </p:sp>
    </p:spTree>
    <p:extLst>
      <p:ext uri="{BB962C8B-B14F-4D97-AF65-F5344CB8AC3E}">
        <p14:creationId xmlns:p14="http://schemas.microsoft.com/office/powerpoint/2010/main" val="26700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29303-DE6E-4BF6-9CB4-BDC6DECC56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8FBC48-0EF5-EA01-57FD-8EF91C2615DC}"/>
              </a:ext>
            </a:extLst>
          </p:cNvPr>
          <p:cNvSpPr txBox="1"/>
          <p:nvPr/>
        </p:nvSpPr>
        <p:spPr>
          <a:xfrm>
            <a:off x="694267" y="980442"/>
            <a:ext cx="10803466" cy="5134804"/>
          </a:xfrm>
          <a:prstGeom prst="rect">
            <a:avLst/>
          </a:prstGeom>
          <a:solidFill>
            <a:schemeClr val="tx1"/>
          </a:solidFill>
        </p:spPr>
        <p:txBody>
          <a:bodyPr wrap="square">
            <a:spAutoFit/>
          </a:bodyPr>
          <a:lstStyle/>
          <a:p>
            <a:pPr>
              <a:lnSpc>
                <a:spcPct val="200000"/>
              </a:lnSpc>
              <a:buNone/>
            </a:pPr>
            <a:r>
              <a:rPr lang="en-PH" sz="2800" b="0" dirty="0">
                <a:solidFill>
                  <a:srgbClr val="569CD6"/>
                </a:solidFill>
                <a:effectLst/>
                <a:latin typeface="Menlo" panose="020B0609030804020204" pitchFamily="49" charset="0"/>
              </a:rPr>
              <a:t>def</a:t>
            </a:r>
            <a:r>
              <a:rPr lang="en-PH" sz="2800" b="0" dirty="0">
                <a:solidFill>
                  <a:srgbClr val="CCCCCC"/>
                </a:solidFill>
                <a:effectLst/>
                <a:latin typeface="Menlo" panose="020B0609030804020204" pitchFamily="49" charset="0"/>
              </a:rPr>
              <a:t> </a:t>
            </a:r>
            <a:r>
              <a:rPr lang="en-PH" sz="2800" b="0" dirty="0">
                <a:solidFill>
                  <a:srgbClr val="DCDCAA"/>
                </a:solidFill>
                <a:effectLst/>
                <a:latin typeface="Menlo" panose="020B0609030804020204" pitchFamily="49" charset="0"/>
              </a:rPr>
              <a:t>function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a:t>
            </a:r>
          </a:p>
          <a:p>
            <a:pPr>
              <a:lnSpc>
                <a:spcPct val="200000"/>
              </a:lnSpc>
              <a:buNone/>
            </a:pPr>
            <a:endParaRPr lang="en-PH" sz="2800" b="0" dirty="0">
              <a:solidFill>
                <a:srgbClr val="CCCCCC"/>
              </a:solidFill>
              <a:effectLst/>
              <a:latin typeface="Menlo" panose="020B0609030804020204" pitchFamily="49" charset="0"/>
            </a:endParaRPr>
          </a:p>
          <a:p>
            <a:pPr>
              <a:lnSpc>
                <a:spcPct val="200000"/>
              </a:lnSpc>
              <a:buNone/>
            </a:pPr>
            <a:r>
              <a:rPr lang="en-PH" sz="2800" b="0" dirty="0">
                <a:solidFill>
                  <a:srgbClr val="CCCCCC"/>
                </a:solidFill>
                <a:effectLst/>
                <a:latin typeface="Menlo" panose="020B0609030804020204" pitchFamily="49" charset="0"/>
              </a:rPr>
              <a:t> </a:t>
            </a:r>
          </a:p>
          <a:p>
            <a:pPr>
              <a:lnSpc>
                <a:spcPct val="200000"/>
              </a:lnSpc>
              <a:buNone/>
            </a:pPr>
            <a:r>
              <a:rPr lang="en-PH" sz="2800" b="0" dirty="0">
                <a:solidFill>
                  <a:srgbClr val="9CDCFE"/>
                </a:solidFill>
                <a:effectLst/>
                <a:latin typeface="Menlo" panose="020B0609030804020204" pitchFamily="49" charset="0"/>
              </a:rPr>
              <a:t>	</a:t>
            </a:r>
            <a:r>
              <a:rPr lang="en-PH" sz="2800" b="0" dirty="0">
                <a:solidFill>
                  <a:srgbClr val="CCCCCC"/>
                </a:solidFill>
                <a:effectLst/>
                <a:latin typeface="Menlo" panose="020B0609030804020204" pitchFamily="49" charset="0"/>
              </a:rPr>
              <a:t>	</a:t>
            </a:r>
          </a:p>
          <a:p>
            <a:pPr>
              <a:lnSpc>
                <a:spcPct val="200000"/>
              </a:lnSpc>
            </a:pPr>
            <a:r>
              <a:rPr lang="en-PH" sz="2800" b="0" dirty="0">
                <a:solidFill>
                  <a:srgbClr val="C586C0"/>
                </a:solidFill>
                <a:effectLst/>
                <a:latin typeface="Menlo" panose="020B0609030804020204" pitchFamily="49" charset="0"/>
              </a:rPr>
              <a:t>	</a:t>
            </a:r>
          </a:p>
          <a:p>
            <a:pPr lvl="1">
              <a:lnSpc>
                <a:spcPct val="200000"/>
              </a:lnSpc>
            </a:pPr>
            <a:r>
              <a:rPr lang="en-PH" sz="2800" b="0" dirty="0">
                <a:solidFill>
                  <a:srgbClr val="C586C0"/>
                </a:solidFill>
                <a:effectLst/>
                <a:latin typeface="Menlo" panose="020B0609030804020204" pitchFamily="49" charset="0"/>
              </a:rPr>
              <a:t>return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Fahrenheit</a:t>
            </a:r>
            <a:r>
              <a:rPr lang="en-PH" sz="2800" b="0" dirty="0">
                <a:solidFill>
                  <a:srgbClr val="CCCCCC"/>
                </a:solidFill>
                <a:effectLst/>
                <a:latin typeface="Menlo" panose="020B0609030804020204" pitchFamily="49" charset="0"/>
              </a:rPr>
              <a:t> </a:t>
            </a:r>
          </a:p>
        </p:txBody>
      </p:sp>
      <p:sp>
        <p:nvSpPr>
          <p:cNvPr id="5" name="Rectangle: Rounded Corners 7">
            <a:extLst>
              <a:ext uri="{FF2B5EF4-FFF2-40B4-BE49-F238E27FC236}">
                <a16:creationId xmlns:a16="http://schemas.microsoft.com/office/drawing/2014/main" id="{B3516834-E5B2-AEA2-997D-423CE8FBEE54}"/>
              </a:ext>
            </a:extLst>
          </p:cNvPr>
          <p:cNvSpPr/>
          <p:nvPr/>
        </p:nvSpPr>
        <p:spPr>
          <a:xfrm>
            <a:off x="7662466" y="1088598"/>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6" name="Rectangle: Rounded Corners 8">
            <a:extLst>
              <a:ext uri="{FF2B5EF4-FFF2-40B4-BE49-F238E27FC236}">
                <a16:creationId xmlns:a16="http://schemas.microsoft.com/office/drawing/2014/main" id="{2601EF66-AFC7-B00B-D028-547222A28D19}"/>
              </a:ext>
            </a:extLst>
          </p:cNvPr>
          <p:cNvSpPr/>
          <p:nvPr/>
        </p:nvSpPr>
        <p:spPr>
          <a:xfrm>
            <a:off x="7617111" y="5312700"/>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8" name="Arrow: Right 10">
            <a:extLst>
              <a:ext uri="{FF2B5EF4-FFF2-40B4-BE49-F238E27FC236}">
                <a16:creationId xmlns:a16="http://schemas.microsoft.com/office/drawing/2014/main" id="{B1F0C116-F51A-1F4C-76FF-BF5994034B54}"/>
              </a:ext>
            </a:extLst>
          </p:cNvPr>
          <p:cNvSpPr/>
          <p:nvPr/>
        </p:nvSpPr>
        <p:spPr>
          <a:xfrm rot="10800000">
            <a:off x="6219439" y="5525736"/>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9" name="Arrow: Right 11">
            <a:extLst>
              <a:ext uri="{FF2B5EF4-FFF2-40B4-BE49-F238E27FC236}">
                <a16:creationId xmlns:a16="http://schemas.microsoft.com/office/drawing/2014/main" id="{E5FB1520-23A7-4D41-B44C-243D6DE9761C}"/>
              </a:ext>
            </a:extLst>
          </p:cNvPr>
          <p:cNvSpPr/>
          <p:nvPr/>
        </p:nvSpPr>
        <p:spPr>
          <a:xfrm rot="10800000">
            <a:off x="6219439" y="1355615"/>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nvGrpSpPr>
          <p:cNvPr id="4" name="Group 3">
            <a:extLst>
              <a:ext uri="{FF2B5EF4-FFF2-40B4-BE49-F238E27FC236}">
                <a16:creationId xmlns:a16="http://schemas.microsoft.com/office/drawing/2014/main" id="{3D9951E9-56C6-CB17-53D6-AE3954A8A554}"/>
              </a:ext>
            </a:extLst>
          </p:cNvPr>
          <p:cNvGrpSpPr/>
          <p:nvPr/>
        </p:nvGrpSpPr>
        <p:grpSpPr>
          <a:xfrm>
            <a:off x="2743074" y="2880585"/>
            <a:ext cx="2621615" cy="1259202"/>
            <a:chOff x="1354245" y="3127981"/>
            <a:chExt cx="2621615" cy="1259202"/>
          </a:xfrm>
        </p:grpSpPr>
        <p:sp>
          <p:nvSpPr>
            <p:cNvPr id="10" name="Rectangle: Rounded Corners 5">
              <a:extLst>
                <a:ext uri="{FF2B5EF4-FFF2-40B4-BE49-F238E27FC236}">
                  <a16:creationId xmlns:a16="http://schemas.microsoft.com/office/drawing/2014/main" id="{A49361B3-9D88-3EBF-8B5C-D9B03EEAD7BD}"/>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11" name="Picture 10" descr="Icon&#10;&#10;Description automatically generated">
              <a:extLst>
                <a:ext uri="{FF2B5EF4-FFF2-40B4-BE49-F238E27FC236}">
                  <a16:creationId xmlns:a16="http://schemas.microsoft.com/office/drawing/2014/main" id="{EBBE669E-AAB7-30FB-733D-E92C35506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cxnSp>
        <p:nvCxnSpPr>
          <p:cNvPr id="12" name="Straight Arrow Connector 11">
            <a:extLst>
              <a:ext uri="{FF2B5EF4-FFF2-40B4-BE49-F238E27FC236}">
                <a16:creationId xmlns:a16="http://schemas.microsoft.com/office/drawing/2014/main" id="{FA07D9B7-AABB-CAE4-AD73-82630060735B}"/>
              </a:ext>
            </a:extLst>
          </p:cNvPr>
          <p:cNvCxnSpPr>
            <a:cxnSpLocks/>
          </p:cNvCxnSpPr>
          <p:nvPr/>
        </p:nvCxnSpPr>
        <p:spPr>
          <a:xfrm>
            <a:off x="3565234" y="2173051"/>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889F09EE-3C60-2190-B6E4-FB624BB0A2E8}"/>
              </a:ext>
            </a:extLst>
          </p:cNvPr>
          <p:cNvCxnSpPr>
            <a:cxnSpLocks/>
          </p:cNvCxnSpPr>
          <p:nvPr/>
        </p:nvCxnSpPr>
        <p:spPr>
          <a:xfrm>
            <a:off x="4046803" y="2173050"/>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50CEB87A-F214-6DA9-7F89-AA848CAE5540}"/>
              </a:ext>
            </a:extLst>
          </p:cNvPr>
          <p:cNvCxnSpPr>
            <a:cxnSpLocks/>
          </p:cNvCxnSpPr>
          <p:nvPr/>
        </p:nvCxnSpPr>
        <p:spPr>
          <a:xfrm>
            <a:off x="4494358" y="2173050"/>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726A5DC-080E-7D07-3DAC-BADD391AA793}"/>
              </a:ext>
            </a:extLst>
          </p:cNvPr>
          <p:cNvCxnSpPr>
            <a:cxnSpLocks/>
          </p:cNvCxnSpPr>
          <p:nvPr/>
        </p:nvCxnSpPr>
        <p:spPr>
          <a:xfrm>
            <a:off x="3561553" y="4257234"/>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15DF986-B546-419F-23C8-66C9EC22E856}"/>
              </a:ext>
            </a:extLst>
          </p:cNvPr>
          <p:cNvCxnSpPr>
            <a:cxnSpLocks/>
          </p:cNvCxnSpPr>
          <p:nvPr/>
        </p:nvCxnSpPr>
        <p:spPr>
          <a:xfrm>
            <a:off x="4043122" y="4257233"/>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D46EC058-7148-DFA4-D568-65D34CFD6141}"/>
              </a:ext>
            </a:extLst>
          </p:cNvPr>
          <p:cNvCxnSpPr>
            <a:cxnSpLocks/>
          </p:cNvCxnSpPr>
          <p:nvPr/>
        </p:nvCxnSpPr>
        <p:spPr>
          <a:xfrm>
            <a:off x="4490677" y="4257233"/>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489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1694-4D7C-AEDB-B538-9CB798CA503E}"/>
              </a:ext>
            </a:extLst>
          </p:cNvPr>
          <p:cNvSpPr>
            <a:spLocks noGrp="1"/>
          </p:cNvSpPr>
          <p:nvPr>
            <p:ph type="title"/>
          </p:nvPr>
        </p:nvSpPr>
        <p:spPr/>
        <p:txBody>
          <a:bodyPr/>
          <a:lstStyle/>
          <a:p>
            <a:r>
              <a:rPr lang="en-PH" sz="4400" dirty="0"/>
              <a:t>The Machine Learning Approach </a:t>
            </a:r>
            <a:endParaRPr lang="en-US" dirty="0"/>
          </a:p>
        </p:txBody>
      </p:sp>
      <p:sp>
        <p:nvSpPr>
          <p:cNvPr id="4" name="TextBox 3">
            <a:extLst>
              <a:ext uri="{FF2B5EF4-FFF2-40B4-BE49-F238E27FC236}">
                <a16:creationId xmlns:a16="http://schemas.microsoft.com/office/drawing/2014/main" id="{3D50D929-A2DF-408A-8896-3A59651F1BD2}"/>
              </a:ext>
            </a:extLst>
          </p:cNvPr>
          <p:cNvSpPr txBox="1"/>
          <p:nvPr/>
        </p:nvSpPr>
        <p:spPr>
          <a:xfrm>
            <a:off x="826495" y="2366400"/>
            <a:ext cx="5379720" cy="3323987"/>
          </a:xfrm>
          <a:prstGeom prst="rect">
            <a:avLst/>
          </a:prstGeom>
          <a:noFill/>
        </p:spPr>
        <p:txBody>
          <a:bodyPr wrap="square" rtlCol="0">
            <a:spAutoFit/>
          </a:bodyPr>
          <a:lstStyle/>
          <a:p>
            <a:r>
              <a:rPr lang="en-US" sz="3000" dirty="0"/>
              <a:t>A machine learning approach consists of using </a:t>
            </a:r>
            <a:r>
              <a:rPr lang="en-US" sz="3000" b="1" dirty="0">
                <a:solidFill>
                  <a:srgbClr val="0070C0"/>
                </a:solidFill>
              </a:rPr>
              <a:t>machine learning algorithm</a:t>
            </a:r>
            <a:r>
              <a:rPr lang="en-US" sz="3000" dirty="0">
                <a:solidFill>
                  <a:srgbClr val="0070C0"/>
                </a:solidFill>
              </a:rPr>
              <a:t> </a:t>
            </a:r>
            <a:r>
              <a:rPr lang="en-US" sz="3000" dirty="0"/>
              <a:t>like a </a:t>
            </a:r>
            <a:r>
              <a:rPr lang="en-US" sz="3000" b="1" dirty="0">
                <a:solidFill>
                  <a:srgbClr val="0070C0"/>
                </a:solidFill>
              </a:rPr>
              <a:t>neural network </a:t>
            </a:r>
            <a:r>
              <a:rPr lang="en-US" sz="3000" dirty="0"/>
              <a:t>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3358CF5D-FA0C-8B54-A254-E13EAAC41620}"/>
              </a:ext>
            </a:extLst>
          </p:cNvPr>
          <p:cNvGrpSpPr/>
          <p:nvPr/>
        </p:nvGrpSpPr>
        <p:grpSpPr>
          <a:xfrm>
            <a:off x="7650144" y="2583016"/>
            <a:ext cx="2621615" cy="1259202"/>
            <a:chOff x="1354245" y="3127981"/>
            <a:chExt cx="2621615" cy="1259202"/>
          </a:xfrm>
        </p:grpSpPr>
        <p:sp>
          <p:nvSpPr>
            <p:cNvPr id="6" name="Rectangle: Rounded Corners 5">
              <a:extLst>
                <a:ext uri="{FF2B5EF4-FFF2-40B4-BE49-F238E27FC236}">
                  <a16:creationId xmlns:a16="http://schemas.microsoft.com/office/drawing/2014/main" id="{83870F2C-91CF-2BFB-F8EA-43567C5968D3}"/>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93E1BA84-41CE-2288-E279-643D94C16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8" name="Picture 7" descr="A diagram of a network&#10;&#10;Description automatically generated">
            <a:extLst>
              <a:ext uri="{FF2B5EF4-FFF2-40B4-BE49-F238E27FC236}">
                <a16:creationId xmlns:a16="http://schemas.microsoft.com/office/drawing/2014/main" id="{00B08C72-C516-8500-5254-CCC90ACC5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952" y="4273302"/>
            <a:ext cx="2834620" cy="2061542"/>
          </a:xfrm>
          <a:prstGeom prst="rect">
            <a:avLst/>
          </a:prstGeom>
        </p:spPr>
      </p:pic>
    </p:spTree>
    <p:extLst>
      <p:ext uri="{BB962C8B-B14F-4D97-AF65-F5344CB8AC3E}">
        <p14:creationId xmlns:p14="http://schemas.microsoft.com/office/powerpoint/2010/main" val="407263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D4F9E-CA38-44AF-ECE5-F9769F034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E4943-CB28-8EE5-E3C2-8F9F02AA63A8}"/>
              </a:ext>
            </a:extLst>
          </p:cNvPr>
          <p:cNvSpPr>
            <a:spLocks noGrp="1"/>
          </p:cNvSpPr>
          <p:nvPr>
            <p:ph type="title"/>
          </p:nvPr>
        </p:nvSpPr>
        <p:spPr>
          <a:xfrm>
            <a:off x="838200" y="850645"/>
            <a:ext cx="10515600" cy="1325563"/>
          </a:xfrm>
        </p:spPr>
        <p:txBody>
          <a:bodyPr anchor="ctr">
            <a:normAutofit/>
          </a:bodyPr>
          <a:lstStyle/>
          <a:p>
            <a:r>
              <a:rPr lang="en-US" dirty="0"/>
              <a:t>Recap of Last Lesson</a:t>
            </a:r>
          </a:p>
        </p:txBody>
      </p:sp>
      <p:sp>
        <p:nvSpPr>
          <p:cNvPr id="3" name="Content Placeholder 2">
            <a:extLst>
              <a:ext uri="{FF2B5EF4-FFF2-40B4-BE49-F238E27FC236}">
                <a16:creationId xmlns:a16="http://schemas.microsoft.com/office/drawing/2014/main" id="{72840C19-5374-F6AB-053D-B6BE2E73201B}"/>
              </a:ext>
            </a:extLst>
          </p:cNvPr>
          <p:cNvSpPr>
            <a:spLocks noGrp="1"/>
          </p:cNvSpPr>
          <p:nvPr>
            <p:ph sz="half" idx="1"/>
          </p:nvPr>
        </p:nvSpPr>
        <p:spPr>
          <a:xfrm>
            <a:off x="838199" y="2311145"/>
            <a:ext cx="10303933" cy="4351338"/>
          </a:xfrm>
        </p:spPr>
        <p:txBody>
          <a:bodyPr>
            <a:normAutofit/>
          </a:bodyPr>
          <a:lstStyle/>
          <a:p>
            <a:pPr algn="l"/>
            <a:r>
              <a:rPr lang="en-PH" sz="2800" i="0" u="none" strike="noStrike" dirty="0">
                <a:solidFill>
                  <a:srgbClr val="171717"/>
                </a:solidFill>
                <a:effectLst/>
                <a:latin typeface="Calibri" panose="020F0502020204030204" pitchFamily="34" charset="0"/>
                <a:cs typeface="Calibri" panose="020F0502020204030204" pitchFamily="34" charset="0"/>
              </a:rPr>
              <a:t>Machine learning is a subarea of </a:t>
            </a:r>
            <a:r>
              <a:rPr lang="en-PH" sz="2800" b="1" i="0" u="none" strike="noStrike" dirty="0">
                <a:solidFill>
                  <a:srgbClr val="0070C0"/>
                </a:solidFill>
                <a:effectLst/>
                <a:latin typeface="Calibri" panose="020F0502020204030204" pitchFamily="34" charset="0"/>
                <a:cs typeface="Calibri" panose="020F0502020204030204" pitchFamily="34" charset="0"/>
              </a:rPr>
              <a:t>Artificial intelligence.</a:t>
            </a:r>
          </a:p>
          <a:p>
            <a:pPr algn="l"/>
            <a:endParaRPr lang="en-PH" sz="2800" dirty="0">
              <a:solidFill>
                <a:srgbClr val="171717"/>
              </a:solidFill>
              <a:latin typeface="Calibri" panose="020F0502020204030204" pitchFamily="34" charset="0"/>
              <a:cs typeface="Calibri" panose="020F0502020204030204" pitchFamily="34" charset="0"/>
            </a:endParaRPr>
          </a:p>
          <a:p>
            <a:pPr algn="l"/>
            <a:r>
              <a:rPr lang="en-PH" sz="2800" i="0" u="none" strike="noStrike" dirty="0">
                <a:solidFill>
                  <a:srgbClr val="171717"/>
                </a:solidFill>
                <a:effectLst/>
                <a:latin typeface="Calibri" panose="020F0502020204030204" pitchFamily="34" charset="0"/>
                <a:cs typeface="Calibri" panose="020F0502020204030204" pitchFamily="34" charset="0"/>
              </a:rPr>
              <a:t>Machine learning gives computers the ability to learn and make decisions </a:t>
            </a:r>
            <a:r>
              <a:rPr lang="en-PH" sz="2800" b="1" i="0" u="none" strike="noStrike" dirty="0">
                <a:solidFill>
                  <a:srgbClr val="00B050"/>
                </a:solidFill>
                <a:effectLst/>
                <a:latin typeface="Calibri" panose="020F0502020204030204" pitchFamily="34" charset="0"/>
                <a:cs typeface="Calibri" panose="020F0502020204030204" pitchFamily="34" charset="0"/>
              </a:rPr>
              <a:t>based on data </a:t>
            </a:r>
            <a:r>
              <a:rPr lang="en-PH" sz="2800" i="0" u="none" strike="noStrike" dirty="0">
                <a:solidFill>
                  <a:srgbClr val="171717"/>
                </a:solidFill>
                <a:effectLst/>
                <a:latin typeface="Calibri" panose="020F0502020204030204" pitchFamily="34" charset="0"/>
                <a:cs typeface="Calibri" panose="020F0502020204030204" pitchFamily="34" charset="0"/>
              </a:rPr>
              <a:t>and not from </a:t>
            </a:r>
            <a:r>
              <a:rPr lang="en-PH" sz="2800" b="1" i="0" u="none" strike="noStrike" dirty="0">
                <a:solidFill>
                  <a:srgbClr val="FF0000"/>
                </a:solidFill>
                <a:effectLst/>
                <a:latin typeface="Calibri" panose="020F0502020204030204" pitchFamily="34" charset="0"/>
                <a:cs typeface="Calibri" panose="020F0502020204030204" pitchFamily="34" charset="0"/>
              </a:rPr>
              <a:t>explicit instructions </a:t>
            </a:r>
          </a:p>
        </p:txBody>
      </p:sp>
      <p:sp>
        <p:nvSpPr>
          <p:cNvPr id="4" name="TextBox 3">
            <a:extLst>
              <a:ext uri="{FF2B5EF4-FFF2-40B4-BE49-F238E27FC236}">
                <a16:creationId xmlns:a16="http://schemas.microsoft.com/office/drawing/2014/main" id="{7EDE0C4E-9A65-F051-5AD7-04425E3961B9}"/>
              </a:ext>
            </a:extLst>
          </p:cNvPr>
          <p:cNvSpPr txBox="1"/>
          <p:nvPr/>
        </p:nvSpPr>
        <p:spPr>
          <a:xfrm>
            <a:off x="2981661" y="4291886"/>
            <a:ext cx="6228677" cy="461665"/>
          </a:xfrm>
          <a:prstGeom prst="rect">
            <a:avLst/>
          </a:prstGeom>
          <a:noFill/>
        </p:spPr>
        <p:txBody>
          <a:bodyPr wrap="square" rtlCol="0">
            <a:spAutoFit/>
          </a:bodyPr>
          <a:lstStyle/>
          <a:p>
            <a:r>
              <a:rPr lang="en-US" sz="2400" b="1" dirty="0"/>
              <a:t>Example: </a:t>
            </a:r>
            <a:r>
              <a:rPr lang="en-US" sz="2400" dirty="0"/>
              <a:t>Predicting the next value of Fahrenheit</a:t>
            </a:r>
          </a:p>
        </p:txBody>
      </p:sp>
      <p:graphicFrame>
        <p:nvGraphicFramePr>
          <p:cNvPr id="5" name="Table 6">
            <a:extLst>
              <a:ext uri="{FF2B5EF4-FFF2-40B4-BE49-F238E27FC236}">
                <a16:creationId xmlns:a16="http://schemas.microsoft.com/office/drawing/2014/main" id="{E5BE4FD1-A1C0-4CD0-7AF3-85D02A01AEE9}"/>
              </a:ext>
            </a:extLst>
          </p:cNvPr>
          <p:cNvGraphicFramePr>
            <a:graphicFrameLocks noGrp="1"/>
          </p:cNvGraphicFramePr>
          <p:nvPr>
            <p:extLst>
              <p:ext uri="{D42A27DB-BD31-4B8C-83A1-F6EECF244321}">
                <p14:modId xmlns:p14="http://schemas.microsoft.com/office/powerpoint/2010/main" val="2602066415"/>
              </p:ext>
            </p:extLst>
          </p:nvPr>
        </p:nvGraphicFramePr>
        <p:xfrm>
          <a:off x="1605825" y="480466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Celsius:</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Fahrenheit: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23741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73DBC-10EA-98F8-84A5-858590DBF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15424-73F3-1A15-2538-BB6D67CA6562}"/>
              </a:ext>
            </a:extLst>
          </p:cNvPr>
          <p:cNvSpPr>
            <a:spLocks noGrp="1"/>
          </p:cNvSpPr>
          <p:nvPr>
            <p:ph type="title"/>
          </p:nvPr>
        </p:nvSpPr>
        <p:spPr/>
        <p:txBody>
          <a:bodyPr/>
          <a:lstStyle/>
          <a:p>
            <a:r>
              <a:rPr lang="en-PH" sz="4400" dirty="0"/>
              <a:t>The Machine Learning Approach </a:t>
            </a:r>
            <a:endParaRPr lang="en-US" dirty="0"/>
          </a:p>
        </p:txBody>
      </p:sp>
      <p:sp>
        <p:nvSpPr>
          <p:cNvPr id="4" name="TextBox 3">
            <a:extLst>
              <a:ext uri="{FF2B5EF4-FFF2-40B4-BE49-F238E27FC236}">
                <a16:creationId xmlns:a16="http://schemas.microsoft.com/office/drawing/2014/main" id="{EFE76052-94A0-5006-EC55-AB432B3A210B}"/>
              </a:ext>
            </a:extLst>
          </p:cNvPr>
          <p:cNvSpPr txBox="1"/>
          <p:nvPr/>
        </p:nvSpPr>
        <p:spPr>
          <a:xfrm>
            <a:off x="826495" y="2366400"/>
            <a:ext cx="5379720" cy="2400657"/>
          </a:xfrm>
          <a:prstGeom prst="rect">
            <a:avLst/>
          </a:prstGeom>
          <a:noFill/>
        </p:spPr>
        <p:txBody>
          <a:bodyPr wrap="square" rtlCol="0">
            <a:spAutoFit/>
          </a:bodyPr>
          <a:lstStyle/>
          <a:p>
            <a:r>
              <a:rPr lang="en-US" sz="3000" dirty="0"/>
              <a:t>In order for a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16" name="Picture 15" descr="A screenshot of a video game&#10;&#10;Description automatically generated">
            <a:extLst>
              <a:ext uri="{FF2B5EF4-FFF2-40B4-BE49-F238E27FC236}">
                <a16:creationId xmlns:a16="http://schemas.microsoft.com/office/drawing/2014/main" id="{7B0F8998-10DF-AB3D-B782-815047411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285" y="2732314"/>
            <a:ext cx="4572000" cy="2571750"/>
          </a:xfrm>
          <a:prstGeom prst="rect">
            <a:avLst/>
          </a:prstGeom>
        </p:spPr>
      </p:pic>
    </p:spTree>
    <p:extLst>
      <p:ext uri="{BB962C8B-B14F-4D97-AF65-F5344CB8AC3E}">
        <p14:creationId xmlns:p14="http://schemas.microsoft.com/office/powerpoint/2010/main" val="2899284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FDBA-08DA-C221-37C9-B88C8A46E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48853-D598-D74A-E519-38F94187A07E}"/>
              </a:ext>
            </a:extLst>
          </p:cNvPr>
          <p:cNvSpPr>
            <a:spLocks noGrp="1"/>
          </p:cNvSpPr>
          <p:nvPr>
            <p:ph type="title"/>
          </p:nvPr>
        </p:nvSpPr>
        <p:spPr/>
        <p:txBody>
          <a:bodyPr/>
          <a:lstStyle/>
          <a:p>
            <a:r>
              <a:rPr lang="en-PH" sz="4400" dirty="0"/>
              <a:t>The Machine Learning Approach </a:t>
            </a:r>
            <a:endParaRPr lang="en-US" dirty="0"/>
          </a:p>
        </p:txBody>
      </p:sp>
      <p:graphicFrame>
        <p:nvGraphicFramePr>
          <p:cNvPr id="3" name="Table 6">
            <a:extLst>
              <a:ext uri="{FF2B5EF4-FFF2-40B4-BE49-F238E27FC236}">
                <a16:creationId xmlns:a16="http://schemas.microsoft.com/office/drawing/2014/main" id="{FD07D0E6-D35D-FE95-2080-BF83B2EC1AB5}"/>
              </a:ext>
            </a:extLst>
          </p:cNvPr>
          <p:cNvGraphicFramePr>
            <a:graphicFrameLocks noGrp="1"/>
          </p:cNvGraphicFramePr>
          <p:nvPr/>
        </p:nvGraphicFramePr>
        <p:xfrm>
          <a:off x="1712297" y="2570072"/>
          <a:ext cx="8767404" cy="1717856"/>
        </p:xfrm>
        <a:graphic>
          <a:graphicData uri="http://schemas.openxmlformats.org/drawingml/2006/table">
            <a:tbl>
              <a:tblPr firstRow="1" bandRow="1">
                <a:tableStyleId>{18603FDC-E32A-4AB5-989C-0864C3EAD2B8}</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158465937"/>
                    </a:ext>
                  </a:extLst>
                </a:gridCol>
              </a:tblGrid>
              <a:tr h="858928">
                <a:tc>
                  <a:txBody>
                    <a:bodyPr/>
                    <a:lstStyle/>
                    <a:p>
                      <a:pPr algn="ctr">
                        <a:lnSpc>
                          <a:spcPct val="150000"/>
                        </a:lnSpc>
                      </a:pPr>
                      <a:r>
                        <a:rPr lang="en-US" sz="3000" b="1" dirty="0"/>
                        <a:t>Input</a:t>
                      </a:r>
                      <a:endParaRPr lang="en-PH" sz="3000" b="1" dirty="0"/>
                    </a:p>
                  </a:txBody>
                  <a:tcPr/>
                </a:tc>
                <a:tc>
                  <a:txBody>
                    <a:bodyPr/>
                    <a:lstStyle/>
                    <a:p>
                      <a:pPr algn="ctr">
                        <a:lnSpc>
                          <a:spcPct val="150000"/>
                        </a:lnSpc>
                      </a:pPr>
                      <a:r>
                        <a:rPr lang="en-US" sz="3000" b="0" dirty="0"/>
                        <a:t>0</a:t>
                      </a:r>
                      <a:endParaRPr lang="en-PH" sz="3000" b="0" dirty="0"/>
                    </a:p>
                  </a:txBody>
                  <a:tcPr/>
                </a:tc>
                <a:tc>
                  <a:txBody>
                    <a:bodyPr/>
                    <a:lstStyle/>
                    <a:p>
                      <a:pPr algn="ctr">
                        <a:lnSpc>
                          <a:spcPct val="150000"/>
                        </a:lnSpc>
                      </a:pPr>
                      <a:r>
                        <a:rPr lang="en-US" sz="3000" b="0" dirty="0"/>
                        <a:t>8</a:t>
                      </a:r>
                      <a:endParaRPr lang="en-PH" sz="3000" b="0" dirty="0"/>
                    </a:p>
                  </a:txBody>
                  <a:tcPr/>
                </a:tc>
                <a:tc>
                  <a:txBody>
                    <a:bodyPr/>
                    <a:lstStyle/>
                    <a:p>
                      <a:pPr algn="ctr">
                        <a:lnSpc>
                          <a:spcPct val="150000"/>
                        </a:lnSpc>
                      </a:pPr>
                      <a:r>
                        <a:rPr lang="en-US" sz="3000" b="0" dirty="0"/>
                        <a:t>15</a:t>
                      </a:r>
                      <a:endParaRPr lang="en-PH" sz="3000" b="0" dirty="0"/>
                    </a:p>
                  </a:txBody>
                  <a:tcPr/>
                </a:tc>
                <a:tc>
                  <a:txBody>
                    <a:bodyPr/>
                    <a:lstStyle/>
                    <a:p>
                      <a:pPr algn="ctr">
                        <a:lnSpc>
                          <a:spcPct val="150000"/>
                        </a:lnSpc>
                      </a:pPr>
                      <a:r>
                        <a:rPr lang="en-US" sz="3000" b="0" dirty="0"/>
                        <a:t>22</a:t>
                      </a:r>
                      <a:endParaRPr lang="en-PH" sz="3000" b="0" dirty="0"/>
                    </a:p>
                  </a:txBody>
                  <a:tcPr/>
                </a:tc>
                <a:tc>
                  <a:txBody>
                    <a:bodyPr/>
                    <a:lstStyle/>
                    <a:p>
                      <a:pPr algn="ctr">
                        <a:lnSpc>
                          <a:spcPct val="150000"/>
                        </a:lnSpc>
                      </a:pPr>
                      <a:r>
                        <a:rPr lang="en-PH" sz="3000" b="0" dirty="0"/>
                        <a:t>38</a:t>
                      </a:r>
                    </a:p>
                  </a:txBody>
                  <a:tcPr/>
                </a:tc>
                <a:extLst>
                  <a:ext uri="{0D108BD9-81ED-4DB2-BD59-A6C34878D82A}">
                    <a16:rowId xmlns:a16="http://schemas.microsoft.com/office/drawing/2014/main" val="3903483360"/>
                  </a:ext>
                </a:extLst>
              </a:tr>
              <a:tr h="858928">
                <a:tc>
                  <a:txBody>
                    <a:bodyPr/>
                    <a:lstStyle/>
                    <a:p>
                      <a:pPr algn="ctr">
                        <a:lnSpc>
                          <a:spcPct val="150000"/>
                        </a:lnSpc>
                      </a:pPr>
                      <a:r>
                        <a:rPr lang="en-US" sz="3000" b="1" dirty="0"/>
                        <a:t>Output</a:t>
                      </a:r>
                      <a:endParaRPr lang="en-PH" sz="3000" b="1" dirty="0"/>
                    </a:p>
                  </a:txBody>
                  <a:tcPr/>
                </a:tc>
                <a:tc>
                  <a:txBody>
                    <a:bodyPr/>
                    <a:lstStyle/>
                    <a:p>
                      <a:pPr algn="ctr">
                        <a:lnSpc>
                          <a:spcPct val="150000"/>
                        </a:lnSpc>
                      </a:pPr>
                      <a:r>
                        <a:rPr lang="en-US" sz="3000" b="0" dirty="0"/>
                        <a:t>32</a:t>
                      </a:r>
                      <a:endParaRPr lang="en-PH" sz="3000" b="0" dirty="0"/>
                    </a:p>
                  </a:txBody>
                  <a:tcPr/>
                </a:tc>
                <a:tc>
                  <a:txBody>
                    <a:bodyPr/>
                    <a:lstStyle/>
                    <a:p>
                      <a:pPr algn="ctr">
                        <a:lnSpc>
                          <a:spcPct val="150000"/>
                        </a:lnSpc>
                      </a:pPr>
                      <a:r>
                        <a:rPr lang="en-US" sz="3000" b="0" dirty="0"/>
                        <a:t>46.4</a:t>
                      </a:r>
                      <a:endParaRPr lang="en-PH" sz="3000" b="0" dirty="0"/>
                    </a:p>
                  </a:txBody>
                  <a:tcPr/>
                </a:tc>
                <a:tc>
                  <a:txBody>
                    <a:bodyPr/>
                    <a:lstStyle/>
                    <a:p>
                      <a:pPr algn="ctr">
                        <a:lnSpc>
                          <a:spcPct val="150000"/>
                        </a:lnSpc>
                      </a:pPr>
                      <a:r>
                        <a:rPr lang="en-US" sz="3000" b="0" dirty="0"/>
                        <a:t>59</a:t>
                      </a:r>
                      <a:endParaRPr lang="en-PH" sz="3000" b="0" dirty="0"/>
                    </a:p>
                  </a:txBody>
                  <a:tcPr/>
                </a:tc>
                <a:tc>
                  <a:txBody>
                    <a:bodyPr/>
                    <a:lstStyle/>
                    <a:p>
                      <a:pPr algn="ctr">
                        <a:lnSpc>
                          <a:spcPct val="150000"/>
                        </a:lnSpc>
                      </a:pPr>
                      <a:r>
                        <a:rPr lang="en-US" sz="3000" b="0" dirty="0"/>
                        <a:t>71.6</a:t>
                      </a:r>
                      <a:endParaRPr lang="en-PH" sz="3000" b="0" dirty="0"/>
                    </a:p>
                  </a:txBody>
                  <a:tcPr/>
                </a:tc>
                <a:tc>
                  <a:txBody>
                    <a:bodyPr/>
                    <a:lstStyle/>
                    <a:p>
                      <a:pPr algn="ctr">
                        <a:lnSpc>
                          <a:spcPct val="150000"/>
                        </a:lnSpc>
                      </a:pPr>
                      <a:r>
                        <a:rPr lang="en-PH" sz="3000" b="1" dirty="0"/>
                        <a:t>100.4</a:t>
                      </a:r>
                    </a:p>
                  </a:txBody>
                  <a:tcPr/>
                </a:tc>
                <a:extLst>
                  <a:ext uri="{0D108BD9-81ED-4DB2-BD59-A6C34878D82A}">
                    <a16:rowId xmlns:a16="http://schemas.microsoft.com/office/drawing/2014/main" val="89803210"/>
                  </a:ext>
                </a:extLst>
              </a:tr>
            </a:tbl>
          </a:graphicData>
        </a:graphic>
      </p:graphicFrame>
      <p:sp>
        <p:nvSpPr>
          <p:cNvPr id="5" name="TextBox 4">
            <a:extLst>
              <a:ext uri="{FF2B5EF4-FFF2-40B4-BE49-F238E27FC236}">
                <a16:creationId xmlns:a16="http://schemas.microsoft.com/office/drawing/2014/main" id="{1001235C-604A-253D-8504-4C2FB1DC76ED}"/>
              </a:ext>
            </a:extLst>
          </p:cNvPr>
          <p:cNvSpPr txBox="1"/>
          <p:nvPr/>
        </p:nvSpPr>
        <p:spPr>
          <a:xfrm>
            <a:off x="1524000" y="5015968"/>
            <a:ext cx="9144000" cy="1015663"/>
          </a:xfrm>
          <a:prstGeom prst="rect">
            <a:avLst/>
          </a:prstGeom>
          <a:noFill/>
        </p:spPr>
        <p:txBody>
          <a:bodyPr wrap="square" rtlCol="0">
            <a:spAutoFit/>
          </a:bodyPr>
          <a:lstStyle/>
          <a:p>
            <a:r>
              <a:rPr lang="en-US" sz="3000" dirty="0"/>
              <a:t>We train our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spTree>
    <p:extLst>
      <p:ext uri="{BB962C8B-B14F-4D97-AF65-F5344CB8AC3E}">
        <p14:creationId xmlns:p14="http://schemas.microsoft.com/office/powerpoint/2010/main" val="59549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EF9AF-EEE7-836F-196B-EF09D401E0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48FE94-20AE-577A-361C-D72AF72E4D18}"/>
              </a:ext>
            </a:extLst>
          </p:cNvPr>
          <p:cNvSpPr txBox="1"/>
          <p:nvPr/>
        </p:nvSpPr>
        <p:spPr>
          <a:xfrm>
            <a:off x="3078239" y="980442"/>
            <a:ext cx="6441319" cy="5134804"/>
          </a:xfrm>
          <a:prstGeom prst="rect">
            <a:avLst/>
          </a:prstGeom>
          <a:solidFill>
            <a:schemeClr val="tx1"/>
          </a:solidFill>
        </p:spPr>
        <p:txBody>
          <a:bodyPr wrap="square">
            <a:spAutoFit/>
          </a:bodyPr>
          <a:lstStyle/>
          <a:p>
            <a:pPr>
              <a:lnSpc>
                <a:spcPct val="200000"/>
              </a:lnSpc>
              <a:buNone/>
            </a:pPr>
            <a:r>
              <a:rPr lang="en-PH" sz="2800" b="0" dirty="0">
                <a:solidFill>
                  <a:srgbClr val="569CD6"/>
                </a:solidFill>
                <a:effectLst/>
                <a:latin typeface="Menlo" panose="020B0609030804020204" pitchFamily="49" charset="0"/>
              </a:rPr>
              <a:t>def</a:t>
            </a:r>
            <a:r>
              <a:rPr lang="en-PH" sz="2800" b="0" dirty="0">
                <a:solidFill>
                  <a:srgbClr val="CCCCCC"/>
                </a:solidFill>
                <a:effectLst/>
                <a:latin typeface="Menlo" panose="020B0609030804020204" pitchFamily="49" charset="0"/>
              </a:rPr>
              <a:t> </a:t>
            </a:r>
            <a:r>
              <a:rPr lang="en-PH" sz="2800" b="0" dirty="0">
                <a:solidFill>
                  <a:srgbClr val="DCDCAA"/>
                </a:solidFill>
                <a:effectLst/>
                <a:latin typeface="Menlo" panose="020B0609030804020204" pitchFamily="49" charset="0"/>
              </a:rPr>
              <a:t>function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Celsius</a:t>
            </a:r>
            <a:r>
              <a:rPr lang="en-PH" sz="2800" b="0" dirty="0">
                <a:solidFill>
                  <a:srgbClr val="CCCCCC"/>
                </a:solidFill>
                <a:effectLst/>
                <a:latin typeface="Menlo" panose="020B0609030804020204" pitchFamily="49" charset="0"/>
              </a:rPr>
              <a:t>):</a:t>
            </a:r>
          </a:p>
          <a:p>
            <a:pPr>
              <a:lnSpc>
                <a:spcPct val="200000"/>
              </a:lnSpc>
              <a:buNone/>
            </a:pPr>
            <a:endParaRPr lang="en-PH" sz="2800" b="0" dirty="0">
              <a:solidFill>
                <a:srgbClr val="CCCCCC"/>
              </a:solidFill>
              <a:effectLst/>
              <a:latin typeface="Menlo" panose="020B0609030804020204" pitchFamily="49" charset="0"/>
            </a:endParaRPr>
          </a:p>
          <a:p>
            <a:pPr>
              <a:lnSpc>
                <a:spcPct val="200000"/>
              </a:lnSpc>
              <a:buNone/>
            </a:pPr>
            <a:r>
              <a:rPr lang="en-PH" sz="2800" b="0" dirty="0">
                <a:solidFill>
                  <a:srgbClr val="CCCCCC"/>
                </a:solidFill>
                <a:effectLst/>
                <a:latin typeface="Menlo" panose="020B0609030804020204" pitchFamily="49" charset="0"/>
              </a:rPr>
              <a:t> </a:t>
            </a:r>
          </a:p>
          <a:p>
            <a:pPr>
              <a:lnSpc>
                <a:spcPct val="200000"/>
              </a:lnSpc>
              <a:buNone/>
            </a:pPr>
            <a:r>
              <a:rPr lang="en-PH" sz="2800" b="0" dirty="0">
                <a:solidFill>
                  <a:srgbClr val="9CDCFE"/>
                </a:solidFill>
                <a:effectLst/>
                <a:latin typeface="Menlo" panose="020B0609030804020204" pitchFamily="49" charset="0"/>
              </a:rPr>
              <a:t>	</a:t>
            </a:r>
            <a:r>
              <a:rPr lang="en-PH" sz="2800" b="0" dirty="0">
                <a:solidFill>
                  <a:srgbClr val="CCCCCC"/>
                </a:solidFill>
                <a:effectLst/>
                <a:latin typeface="Menlo" panose="020B0609030804020204" pitchFamily="49" charset="0"/>
              </a:rPr>
              <a:t>	</a:t>
            </a:r>
          </a:p>
          <a:p>
            <a:pPr>
              <a:lnSpc>
                <a:spcPct val="200000"/>
              </a:lnSpc>
            </a:pPr>
            <a:r>
              <a:rPr lang="en-PH" sz="2800" b="0" dirty="0">
                <a:solidFill>
                  <a:srgbClr val="C586C0"/>
                </a:solidFill>
                <a:effectLst/>
                <a:latin typeface="Menlo" panose="020B0609030804020204" pitchFamily="49" charset="0"/>
              </a:rPr>
              <a:t>	</a:t>
            </a:r>
          </a:p>
          <a:p>
            <a:pPr lvl="1">
              <a:lnSpc>
                <a:spcPct val="200000"/>
              </a:lnSpc>
            </a:pPr>
            <a:r>
              <a:rPr lang="en-PH" sz="2800" b="0" dirty="0">
                <a:solidFill>
                  <a:srgbClr val="C586C0"/>
                </a:solidFill>
                <a:effectLst/>
                <a:latin typeface="Menlo" panose="020B0609030804020204" pitchFamily="49" charset="0"/>
              </a:rPr>
              <a:t>return</a:t>
            </a:r>
            <a:r>
              <a:rPr lang="en-PH" sz="2800" b="0" dirty="0">
                <a:solidFill>
                  <a:srgbClr val="CCCCCC"/>
                </a:solidFill>
                <a:effectLst/>
                <a:latin typeface="Menlo" panose="020B0609030804020204" pitchFamily="49" charset="0"/>
              </a:rPr>
              <a:t> </a:t>
            </a:r>
            <a:r>
              <a:rPr lang="en-PH" sz="2800" b="0" dirty="0">
                <a:solidFill>
                  <a:srgbClr val="9CDCFE"/>
                </a:solidFill>
                <a:effectLst/>
                <a:latin typeface="Menlo" panose="020B0609030804020204" pitchFamily="49" charset="0"/>
              </a:rPr>
              <a:t>Fahrenheit</a:t>
            </a:r>
            <a:r>
              <a:rPr lang="en-PH" sz="2800" b="0" dirty="0">
                <a:solidFill>
                  <a:srgbClr val="CCCCCC"/>
                </a:solidFill>
                <a:effectLst/>
                <a:latin typeface="Menlo" panose="020B0609030804020204" pitchFamily="49" charset="0"/>
              </a:rPr>
              <a:t> </a:t>
            </a:r>
          </a:p>
        </p:txBody>
      </p:sp>
      <p:grpSp>
        <p:nvGrpSpPr>
          <p:cNvPr id="4" name="Group 3">
            <a:extLst>
              <a:ext uri="{FF2B5EF4-FFF2-40B4-BE49-F238E27FC236}">
                <a16:creationId xmlns:a16="http://schemas.microsoft.com/office/drawing/2014/main" id="{7DFD469A-3766-EC87-434A-3BA1493E82A8}"/>
              </a:ext>
            </a:extLst>
          </p:cNvPr>
          <p:cNvGrpSpPr/>
          <p:nvPr/>
        </p:nvGrpSpPr>
        <p:grpSpPr>
          <a:xfrm>
            <a:off x="5127046" y="3013369"/>
            <a:ext cx="2621615" cy="1259202"/>
            <a:chOff x="1354245" y="3127981"/>
            <a:chExt cx="2621615" cy="1259202"/>
          </a:xfrm>
        </p:grpSpPr>
        <p:sp>
          <p:nvSpPr>
            <p:cNvPr id="10" name="Rectangle: Rounded Corners 5">
              <a:extLst>
                <a:ext uri="{FF2B5EF4-FFF2-40B4-BE49-F238E27FC236}">
                  <a16:creationId xmlns:a16="http://schemas.microsoft.com/office/drawing/2014/main" id="{5332E1D8-1BFD-F08A-2DB5-C11AF45A6D2A}"/>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11" name="Picture 10" descr="Icon&#10;&#10;Description automatically generated">
              <a:extLst>
                <a:ext uri="{FF2B5EF4-FFF2-40B4-BE49-F238E27FC236}">
                  <a16:creationId xmlns:a16="http://schemas.microsoft.com/office/drawing/2014/main" id="{3A8EE165-87B9-0CCD-434E-4D99F5D34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cxnSp>
        <p:nvCxnSpPr>
          <p:cNvPr id="12" name="Straight Arrow Connector 11">
            <a:extLst>
              <a:ext uri="{FF2B5EF4-FFF2-40B4-BE49-F238E27FC236}">
                <a16:creationId xmlns:a16="http://schemas.microsoft.com/office/drawing/2014/main" id="{51D5C68F-EB95-91C5-B4FD-874665449010}"/>
              </a:ext>
            </a:extLst>
          </p:cNvPr>
          <p:cNvCxnSpPr>
            <a:cxnSpLocks/>
          </p:cNvCxnSpPr>
          <p:nvPr/>
        </p:nvCxnSpPr>
        <p:spPr>
          <a:xfrm>
            <a:off x="5949206" y="2305835"/>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9197333-C9A0-CE92-8B83-ABA53A66E9C1}"/>
              </a:ext>
            </a:extLst>
          </p:cNvPr>
          <p:cNvCxnSpPr>
            <a:cxnSpLocks/>
          </p:cNvCxnSpPr>
          <p:nvPr/>
        </p:nvCxnSpPr>
        <p:spPr>
          <a:xfrm>
            <a:off x="6430775" y="2305834"/>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F7D8DAE9-1BD9-0061-AC1B-86ED68DD2A7E}"/>
              </a:ext>
            </a:extLst>
          </p:cNvPr>
          <p:cNvCxnSpPr>
            <a:cxnSpLocks/>
          </p:cNvCxnSpPr>
          <p:nvPr/>
        </p:nvCxnSpPr>
        <p:spPr>
          <a:xfrm>
            <a:off x="6878330" y="2305834"/>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C96B5572-BDBC-7835-67FB-5310D044317F}"/>
              </a:ext>
            </a:extLst>
          </p:cNvPr>
          <p:cNvCxnSpPr>
            <a:cxnSpLocks/>
          </p:cNvCxnSpPr>
          <p:nvPr/>
        </p:nvCxnSpPr>
        <p:spPr>
          <a:xfrm>
            <a:off x="5945525" y="4390018"/>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0B6C09E-8BBF-3D35-A82F-B0ACACD86A98}"/>
              </a:ext>
            </a:extLst>
          </p:cNvPr>
          <p:cNvCxnSpPr>
            <a:cxnSpLocks/>
          </p:cNvCxnSpPr>
          <p:nvPr/>
        </p:nvCxnSpPr>
        <p:spPr>
          <a:xfrm>
            <a:off x="6427094" y="4390017"/>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E63DB6A-EB92-1CC8-9FE0-623CE2DB5078}"/>
              </a:ext>
            </a:extLst>
          </p:cNvPr>
          <p:cNvCxnSpPr>
            <a:cxnSpLocks/>
          </p:cNvCxnSpPr>
          <p:nvPr/>
        </p:nvCxnSpPr>
        <p:spPr>
          <a:xfrm>
            <a:off x="6874649" y="4390017"/>
            <a:ext cx="0" cy="547769"/>
          </a:xfrm>
          <a:prstGeom prst="straightConnector1">
            <a:avLst/>
          </a:prstGeom>
          <a:ln w="69850">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38B398B3-EBA1-1AF1-6E29-6F5D6CACD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632" y="6232692"/>
            <a:ext cx="1055722" cy="492523"/>
          </a:xfrm>
          <a:prstGeom prst="rect">
            <a:avLst/>
          </a:prstGeom>
        </p:spPr>
      </p:pic>
      <p:sp>
        <p:nvSpPr>
          <p:cNvPr id="7" name="TextBox 6">
            <a:extLst>
              <a:ext uri="{FF2B5EF4-FFF2-40B4-BE49-F238E27FC236}">
                <a16:creationId xmlns:a16="http://schemas.microsoft.com/office/drawing/2014/main" id="{40A73230-B725-6871-4BCC-F16F54E37E79}"/>
              </a:ext>
            </a:extLst>
          </p:cNvPr>
          <p:cNvSpPr txBox="1"/>
          <p:nvPr/>
        </p:nvSpPr>
        <p:spPr>
          <a:xfrm>
            <a:off x="185012" y="1652007"/>
            <a:ext cx="2563314" cy="3785652"/>
          </a:xfrm>
          <a:prstGeom prst="rect">
            <a:avLst/>
          </a:prstGeom>
          <a:noFill/>
          <a:ln w="38100">
            <a:noFill/>
          </a:ln>
        </p:spPr>
        <p:txBody>
          <a:bodyPr wrap="square" rtlCol="0">
            <a:spAutoFit/>
          </a:bodyPr>
          <a:lstStyle/>
          <a:p>
            <a:r>
              <a:rPr lang="en-US" sz="3000" dirty="0"/>
              <a:t>The time it takes to train a machine learning algorithm depends on the size of our data!</a:t>
            </a:r>
            <a:endParaRPr lang="en-PH" sz="3000" dirty="0"/>
          </a:p>
        </p:txBody>
      </p:sp>
    </p:spTree>
    <p:extLst>
      <p:ext uri="{BB962C8B-B14F-4D97-AF65-F5344CB8AC3E}">
        <p14:creationId xmlns:p14="http://schemas.microsoft.com/office/powerpoint/2010/main" val="186050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49A70-0E79-67B1-A6FF-EB5E44C01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140CD-D168-561A-7703-0D40DCD1B933}"/>
              </a:ext>
            </a:extLst>
          </p:cNvPr>
          <p:cNvSpPr>
            <a:spLocks noGrp="1"/>
          </p:cNvSpPr>
          <p:nvPr>
            <p:ph type="title"/>
          </p:nvPr>
        </p:nvSpPr>
        <p:spPr/>
        <p:txBody>
          <a:bodyPr/>
          <a:lstStyle/>
          <a:p>
            <a:r>
              <a:rPr lang="en-PH" sz="4400" dirty="0"/>
              <a:t>The Machine Learning Approach </a:t>
            </a:r>
            <a:endParaRPr lang="en-US" dirty="0"/>
          </a:p>
        </p:txBody>
      </p:sp>
      <p:sp>
        <p:nvSpPr>
          <p:cNvPr id="4" name="TextBox 3">
            <a:extLst>
              <a:ext uri="{FF2B5EF4-FFF2-40B4-BE49-F238E27FC236}">
                <a16:creationId xmlns:a16="http://schemas.microsoft.com/office/drawing/2014/main" id="{DCDB8EE3-827F-2360-6B53-4A4CB237B560}"/>
              </a:ext>
            </a:extLst>
          </p:cNvPr>
          <p:cNvSpPr txBox="1"/>
          <p:nvPr/>
        </p:nvSpPr>
        <p:spPr>
          <a:xfrm>
            <a:off x="826495" y="2366400"/>
            <a:ext cx="5379720" cy="2862322"/>
          </a:xfrm>
          <a:prstGeom prst="rect">
            <a:avLst/>
          </a:prstGeom>
          <a:noFill/>
        </p:spPr>
        <p:txBody>
          <a:bodyPr wrap="square" rtlCol="0">
            <a:spAutoFit/>
          </a:bodyPr>
          <a:lstStyle/>
          <a:p>
            <a:r>
              <a:rPr lang="en-US" sz="3000" dirty="0"/>
              <a:t>In other words, you can think of a machine learning algorithm as a function that can tune its variables in order to correctly map its </a:t>
            </a:r>
            <a:r>
              <a:rPr lang="en-US" sz="3000" b="1" dirty="0">
                <a:solidFill>
                  <a:srgbClr val="00B050"/>
                </a:solidFill>
              </a:rPr>
              <a:t>inputs</a:t>
            </a:r>
            <a:r>
              <a:rPr lang="en-US" sz="3000" dirty="0"/>
              <a:t> to some </a:t>
            </a:r>
            <a:r>
              <a:rPr lang="en-US" sz="3000" b="1" dirty="0">
                <a:solidFill>
                  <a:srgbClr val="FF0000"/>
                </a:solidFill>
              </a:rPr>
              <a:t>outputs</a:t>
            </a:r>
            <a:r>
              <a:rPr lang="en-US" sz="3000" dirty="0"/>
              <a:t>.</a:t>
            </a:r>
            <a:endParaRPr lang="en-PH" sz="3000" dirty="0"/>
          </a:p>
        </p:txBody>
      </p:sp>
      <p:grpSp>
        <p:nvGrpSpPr>
          <p:cNvPr id="5" name="Group 4">
            <a:extLst>
              <a:ext uri="{FF2B5EF4-FFF2-40B4-BE49-F238E27FC236}">
                <a16:creationId xmlns:a16="http://schemas.microsoft.com/office/drawing/2014/main" id="{94C14AC2-140C-845E-1B67-8251DEE5E370}"/>
              </a:ext>
            </a:extLst>
          </p:cNvPr>
          <p:cNvGrpSpPr/>
          <p:nvPr/>
        </p:nvGrpSpPr>
        <p:grpSpPr>
          <a:xfrm>
            <a:off x="7650144" y="2583016"/>
            <a:ext cx="2621615" cy="1259202"/>
            <a:chOff x="1354245" y="3127981"/>
            <a:chExt cx="2621615" cy="1259202"/>
          </a:xfrm>
        </p:grpSpPr>
        <p:sp>
          <p:nvSpPr>
            <p:cNvPr id="6" name="Rectangle: Rounded Corners 5">
              <a:extLst>
                <a:ext uri="{FF2B5EF4-FFF2-40B4-BE49-F238E27FC236}">
                  <a16:creationId xmlns:a16="http://schemas.microsoft.com/office/drawing/2014/main" id="{A712C037-C353-F646-9848-5631FA52AF61}"/>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929F4BDB-246A-A68B-6CED-BD76DAF42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8" name="Picture 7" descr="A diagram of a network&#10;&#10;Description automatically generated">
            <a:extLst>
              <a:ext uri="{FF2B5EF4-FFF2-40B4-BE49-F238E27FC236}">
                <a16:creationId xmlns:a16="http://schemas.microsoft.com/office/drawing/2014/main" id="{0CB3CF21-BB39-DD0D-AA76-8B9001873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952" y="4273302"/>
            <a:ext cx="2834620" cy="2061542"/>
          </a:xfrm>
          <a:prstGeom prst="rect">
            <a:avLst/>
          </a:prstGeom>
        </p:spPr>
      </p:pic>
    </p:spTree>
    <p:extLst>
      <p:ext uri="{BB962C8B-B14F-4D97-AF65-F5344CB8AC3E}">
        <p14:creationId xmlns:p14="http://schemas.microsoft.com/office/powerpoint/2010/main" val="419306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48485-831F-5B7D-4CF8-750F5A3A0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F0E9E-53BF-F787-9C8F-93E13102A283}"/>
              </a:ext>
            </a:extLst>
          </p:cNvPr>
          <p:cNvSpPr>
            <a:spLocks noGrp="1"/>
          </p:cNvSpPr>
          <p:nvPr>
            <p:ph type="title"/>
          </p:nvPr>
        </p:nvSpPr>
        <p:spPr/>
        <p:txBody>
          <a:bodyPr/>
          <a:lstStyle/>
          <a:p>
            <a:r>
              <a:rPr lang="en-PH" sz="4400" dirty="0"/>
              <a:t>The Machine Learning Approach </a:t>
            </a:r>
            <a:endParaRPr lang="en-US" dirty="0"/>
          </a:p>
        </p:txBody>
      </p:sp>
      <p:sp>
        <p:nvSpPr>
          <p:cNvPr id="4" name="TextBox 3">
            <a:extLst>
              <a:ext uri="{FF2B5EF4-FFF2-40B4-BE49-F238E27FC236}">
                <a16:creationId xmlns:a16="http://schemas.microsoft.com/office/drawing/2014/main" id="{4539D773-EA75-400B-E156-0621949BEDC1}"/>
              </a:ext>
            </a:extLst>
          </p:cNvPr>
          <p:cNvSpPr txBox="1"/>
          <p:nvPr/>
        </p:nvSpPr>
        <p:spPr>
          <a:xfrm>
            <a:off x="826495" y="2366400"/>
            <a:ext cx="5379720" cy="3785652"/>
          </a:xfrm>
          <a:prstGeom prst="rect">
            <a:avLst/>
          </a:prstGeom>
          <a:noFill/>
        </p:spPr>
        <p:txBody>
          <a:bodyPr wrap="square" rtlCol="0">
            <a:spAutoFit/>
          </a:bodyPr>
          <a:lstStyle/>
          <a:p>
            <a:r>
              <a:rPr lang="en-US" sz="3000" dirty="0"/>
              <a:t>As we will see throughout this course, the training process to </a:t>
            </a:r>
            <a:r>
              <a:rPr lang="en-US" sz="3000" b="1" dirty="0"/>
              <a:t>teach our machine learning algorithm </a:t>
            </a:r>
            <a:r>
              <a:rPr lang="en-US" sz="3000" dirty="0"/>
              <a:t>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886F3BB6-5944-FCE8-029D-51F7503800B0}"/>
              </a:ext>
            </a:extLst>
          </p:cNvPr>
          <p:cNvGrpSpPr/>
          <p:nvPr/>
        </p:nvGrpSpPr>
        <p:grpSpPr>
          <a:xfrm>
            <a:off x="7650144" y="2583016"/>
            <a:ext cx="2621615" cy="1259202"/>
            <a:chOff x="1354245" y="3127981"/>
            <a:chExt cx="2621615" cy="1259202"/>
          </a:xfrm>
        </p:grpSpPr>
        <p:sp>
          <p:nvSpPr>
            <p:cNvPr id="6" name="Rectangle: Rounded Corners 5">
              <a:extLst>
                <a:ext uri="{FF2B5EF4-FFF2-40B4-BE49-F238E27FC236}">
                  <a16:creationId xmlns:a16="http://schemas.microsoft.com/office/drawing/2014/main" id="{BA43667F-86A2-E3F1-60E6-6AD6CA929CEE}"/>
                </a:ext>
              </a:extLst>
            </p:cNvPr>
            <p:cNvSpPr/>
            <p:nvPr/>
          </p:nvSpPr>
          <p:spPr>
            <a:xfrm>
              <a:off x="1354245" y="3127981"/>
              <a:ext cx="2621615" cy="1259202"/>
            </a:xfrm>
            <a:prstGeom prst="roundRect">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354E6E2-9E34-4BDA-A5B6-1D88B325B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8" name="Picture 7" descr="A diagram of a network&#10;&#10;Description automatically generated">
            <a:extLst>
              <a:ext uri="{FF2B5EF4-FFF2-40B4-BE49-F238E27FC236}">
                <a16:creationId xmlns:a16="http://schemas.microsoft.com/office/drawing/2014/main" id="{21CE4BE3-6365-BF80-ACDD-9FB2EEF87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952" y="4273302"/>
            <a:ext cx="2834620" cy="2061542"/>
          </a:xfrm>
          <a:prstGeom prst="rect">
            <a:avLst/>
          </a:prstGeom>
        </p:spPr>
      </p:pic>
    </p:spTree>
    <p:extLst>
      <p:ext uri="{BB962C8B-B14F-4D97-AF65-F5344CB8AC3E}">
        <p14:creationId xmlns:p14="http://schemas.microsoft.com/office/powerpoint/2010/main" val="2376174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4C729-789D-8261-01A0-85CF42EED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B31DB-DE74-48B4-1A02-1BF24C93EA89}"/>
              </a:ext>
            </a:extLst>
          </p:cNvPr>
          <p:cNvSpPr>
            <a:spLocks noGrp="1"/>
          </p:cNvSpPr>
          <p:nvPr>
            <p:ph type="title"/>
          </p:nvPr>
        </p:nvSpPr>
        <p:spPr>
          <a:xfrm>
            <a:off x="838200" y="850645"/>
            <a:ext cx="10515600" cy="1325563"/>
          </a:xfrm>
        </p:spPr>
        <p:txBody>
          <a:bodyPr anchor="ctr">
            <a:normAutofit/>
          </a:bodyPr>
          <a:lstStyle/>
          <a:p>
            <a:r>
              <a:rPr lang="en-US" dirty="0"/>
              <a:t>Product Recommendation</a:t>
            </a:r>
          </a:p>
        </p:txBody>
      </p:sp>
      <p:sp>
        <p:nvSpPr>
          <p:cNvPr id="3" name="Content Placeholder 2">
            <a:extLst>
              <a:ext uri="{FF2B5EF4-FFF2-40B4-BE49-F238E27FC236}">
                <a16:creationId xmlns:a16="http://schemas.microsoft.com/office/drawing/2014/main" id="{D3F3D882-744E-2986-0E66-557B102F5C1E}"/>
              </a:ext>
            </a:extLst>
          </p:cNvPr>
          <p:cNvSpPr>
            <a:spLocks noGrp="1"/>
          </p:cNvSpPr>
          <p:nvPr>
            <p:ph sz="half" idx="1"/>
          </p:nvPr>
        </p:nvSpPr>
        <p:spPr>
          <a:xfrm>
            <a:off x="838200" y="2311145"/>
            <a:ext cx="5181600" cy="4351338"/>
          </a:xfrm>
        </p:spPr>
        <p:txBody>
          <a:bodyPr>
            <a:normAutofit/>
          </a:bodyPr>
          <a:lstStyle/>
          <a:p>
            <a:pPr marL="0" indent="0">
              <a:buNone/>
            </a:pPr>
            <a:r>
              <a:rPr lang="en-US" dirty="0"/>
              <a:t>Using machine learning, websites track your behavior based on your previous purchases, searching patterns, and cart history, and then make product recommendations.</a:t>
            </a:r>
            <a:endParaRPr lang="en-PH" dirty="0"/>
          </a:p>
          <a:p>
            <a:endParaRPr lang="en-PH" dirty="0"/>
          </a:p>
          <a:p>
            <a:endParaRPr lang="en-US" dirty="0"/>
          </a:p>
        </p:txBody>
      </p:sp>
      <p:pic>
        <p:nvPicPr>
          <p:cNvPr id="10" name="Picture 9" descr="A computer with a screen showing a website&#10;&#10;Description automatically generated">
            <a:extLst>
              <a:ext uri="{FF2B5EF4-FFF2-40B4-BE49-F238E27FC236}">
                <a16:creationId xmlns:a16="http://schemas.microsoft.com/office/drawing/2014/main" id="{8D239916-3DE5-ED94-8F11-A928BA1B4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864" y="4486814"/>
            <a:ext cx="3745179" cy="2160000"/>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70B1592F-A163-9D83-B339-F229B71C3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865" y="2176208"/>
            <a:ext cx="3745179" cy="216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8544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D3521-7F4C-DD70-3820-032CD7590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42164-AB11-F837-9007-0CBE096D98A5}"/>
              </a:ext>
            </a:extLst>
          </p:cNvPr>
          <p:cNvSpPr>
            <a:spLocks noGrp="1"/>
          </p:cNvSpPr>
          <p:nvPr>
            <p:ph type="title"/>
          </p:nvPr>
        </p:nvSpPr>
        <p:spPr>
          <a:xfrm>
            <a:off x="838200" y="850645"/>
            <a:ext cx="10515600" cy="1325563"/>
          </a:xfrm>
        </p:spPr>
        <p:txBody>
          <a:bodyPr anchor="ctr">
            <a:normAutofit/>
          </a:bodyPr>
          <a:lstStyle/>
          <a:p>
            <a:r>
              <a:rPr lang="en-US" dirty="0"/>
              <a:t>Content Recommendation</a:t>
            </a:r>
          </a:p>
        </p:txBody>
      </p:sp>
      <p:sp>
        <p:nvSpPr>
          <p:cNvPr id="3" name="Content Placeholder 2">
            <a:extLst>
              <a:ext uri="{FF2B5EF4-FFF2-40B4-BE49-F238E27FC236}">
                <a16:creationId xmlns:a16="http://schemas.microsoft.com/office/drawing/2014/main" id="{050BDC6A-93D5-89A5-5CE8-D7F6BE04CEA5}"/>
              </a:ext>
            </a:extLst>
          </p:cNvPr>
          <p:cNvSpPr>
            <a:spLocks noGrp="1"/>
          </p:cNvSpPr>
          <p:nvPr>
            <p:ph sz="half" idx="1"/>
          </p:nvPr>
        </p:nvSpPr>
        <p:spPr>
          <a:xfrm>
            <a:off x="838200" y="2311145"/>
            <a:ext cx="5181600" cy="4351338"/>
          </a:xfrm>
        </p:spPr>
        <p:txBody>
          <a:bodyPr>
            <a:normAutofit/>
          </a:bodyPr>
          <a:lstStyle/>
          <a:p>
            <a:pPr marL="0" indent="0">
              <a:buNone/>
            </a:pPr>
            <a:r>
              <a:rPr lang="en-US" dirty="0"/>
              <a:t>Using machine learning, video streaming platforms track your behavior based on your previous videos watched, searching patterns history, and then make suggested video recommendations.</a:t>
            </a:r>
            <a:endParaRPr lang="en-PH" dirty="0"/>
          </a:p>
        </p:txBody>
      </p:sp>
      <p:pic>
        <p:nvPicPr>
          <p:cNvPr id="8" name="Picture 7" descr="A group of people standing in a line&#10;&#10;Description automatically generated">
            <a:extLst>
              <a:ext uri="{FF2B5EF4-FFF2-40B4-BE49-F238E27FC236}">
                <a16:creationId xmlns:a16="http://schemas.microsoft.com/office/drawing/2014/main" id="{1F067D51-AE8D-5EE8-2B4E-87B29DB48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813" y="2176208"/>
            <a:ext cx="4114284" cy="2160000"/>
          </a:xfrm>
          <a:prstGeom prst="rect">
            <a:avLst/>
          </a:prstGeom>
          <a:effectLst>
            <a:outerShdw blurRad="50800" dist="38100" dir="2700000" algn="tl" rotWithShape="0">
              <a:prstClr val="black">
                <a:alpha val="40000"/>
              </a:prstClr>
            </a:outerShdw>
          </a:effectLst>
        </p:spPr>
      </p:pic>
      <p:pic>
        <p:nvPicPr>
          <p:cNvPr id="9" name="Picture 8" descr="A screenshot of a video chat&#10;&#10;AI-generated content may be incorrect.">
            <a:extLst>
              <a:ext uri="{FF2B5EF4-FFF2-40B4-BE49-F238E27FC236}">
                <a16:creationId xmlns:a16="http://schemas.microsoft.com/office/drawing/2014/main" id="{192BF0B2-D4F4-D95D-C8AF-8C524CC2DFDD}"/>
              </a:ext>
            </a:extLst>
          </p:cNvPr>
          <p:cNvPicPr>
            <a:picLocks noChangeAspect="1"/>
          </p:cNvPicPr>
          <p:nvPr/>
        </p:nvPicPr>
        <p:blipFill>
          <a:blip r:embed="rId4"/>
          <a:stretch>
            <a:fillRect/>
          </a:stretch>
        </p:blipFill>
        <p:spPr>
          <a:xfrm>
            <a:off x="8390640" y="4502483"/>
            <a:ext cx="3456000" cy="2160000"/>
          </a:xfrm>
          <a:prstGeom prst="rect">
            <a:avLst/>
          </a:prstGeom>
        </p:spPr>
      </p:pic>
    </p:spTree>
    <p:extLst>
      <p:ext uri="{BB962C8B-B14F-4D97-AF65-F5344CB8AC3E}">
        <p14:creationId xmlns:p14="http://schemas.microsoft.com/office/powerpoint/2010/main" val="250197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DBAAD-D387-E4AA-B55E-603521E04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98444-07BD-DDD9-EE9E-A953E6AB5F6C}"/>
              </a:ext>
            </a:extLst>
          </p:cNvPr>
          <p:cNvSpPr>
            <a:spLocks noGrp="1"/>
          </p:cNvSpPr>
          <p:nvPr>
            <p:ph type="title"/>
          </p:nvPr>
        </p:nvSpPr>
        <p:spPr>
          <a:xfrm>
            <a:off x="838200" y="850645"/>
            <a:ext cx="10515600" cy="1325563"/>
          </a:xfrm>
        </p:spPr>
        <p:txBody>
          <a:bodyPr anchor="ctr">
            <a:normAutofit/>
          </a:bodyPr>
          <a:lstStyle/>
          <a:p>
            <a:r>
              <a:rPr lang="en-US" dirty="0"/>
              <a:t>Image Recognition</a:t>
            </a:r>
          </a:p>
        </p:txBody>
      </p:sp>
      <p:sp>
        <p:nvSpPr>
          <p:cNvPr id="3" name="Content Placeholder 2">
            <a:extLst>
              <a:ext uri="{FF2B5EF4-FFF2-40B4-BE49-F238E27FC236}">
                <a16:creationId xmlns:a16="http://schemas.microsoft.com/office/drawing/2014/main" id="{05F7AE01-32B8-D275-7D06-CA233759E90E}"/>
              </a:ext>
            </a:extLst>
          </p:cNvPr>
          <p:cNvSpPr>
            <a:spLocks noGrp="1"/>
          </p:cNvSpPr>
          <p:nvPr>
            <p:ph sz="half" idx="1"/>
          </p:nvPr>
        </p:nvSpPr>
        <p:spPr>
          <a:xfrm>
            <a:off x="838200" y="2311145"/>
            <a:ext cx="5181600" cy="4351338"/>
          </a:xfrm>
        </p:spPr>
        <p:txBody>
          <a:bodyPr>
            <a:normAutofit/>
          </a:bodyPr>
          <a:lstStyle/>
          <a:p>
            <a:pPr marL="0" indent="0">
              <a:buNone/>
            </a:pPr>
            <a:r>
              <a:rPr lang="en-US" dirty="0"/>
              <a:t>An approach for cataloging and detecting a feature or an object in the digital image, is one of the most significant and notable machine learning techniques. This technique is being adopted for further analysis, such as pattern recognition, face detection, object detection and face recognition.</a:t>
            </a:r>
            <a:endParaRPr lang="en-PH" dirty="0"/>
          </a:p>
        </p:txBody>
      </p:sp>
      <p:pic>
        <p:nvPicPr>
          <p:cNvPr id="5" name="Picture 4" descr="A group of people standing on a street&#10;&#10;Description automatically generated">
            <a:extLst>
              <a:ext uri="{FF2B5EF4-FFF2-40B4-BE49-F238E27FC236}">
                <a16:creationId xmlns:a16="http://schemas.microsoft.com/office/drawing/2014/main" id="{9D9777A4-7E84-6268-CEC2-554573C95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45" y="2366994"/>
            <a:ext cx="5124555" cy="28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481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1C749-EDED-7D57-7669-D2E07AEA9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90A00-E554-9110-EBB8-0FB5364A2E92}"/>
              </a:ext>
            </a:extLst>
          </p:cNvPr>
          <p:cNvSpPr>
            <a:spLocks noGrp="1"/>
          </p:cNvSpPr>
          <p:nvPr>
            <p:ph type="title"/>
          </p:nvPr>
        </p:nvSpPr>
        <p:spPr>
          <a:xfrm>
            <a:off x="838200" y="850645"/>
            <a:ext cx="10515600" cy="1325563"/>
          </a:xfrm>
        </p:spPr>
        <p:txBody>
          <a:bodyPr anchor="ctr">
            <a:normAutofit/>
          </a:bodyPr>
          <a:lstStyle/>
          <a:p>
            <a:r>
              <a:rPr lang="en-US" dirty="0"/>
              <a:t>Language Translation</a:t>
            </a:r>
          </a:p>
        </p:txBody>
      </p:sp>
      <p:sp>
        <p:nvSpPr>
          <p:cNvPr id="3" name="Content Placeholder 2">
            <a:extLst>
              <a:ext uri="{FF2B5EF4-FFF2-40B4-BE49-F238E27FC236}">
                <a16:creationId xmlns:a16="http://schemas.microsoft.com/office/drawing/2014/main" id="{9C5B0EDD-C9CC-E71D-5E22-4AC79F353F0F}"/>
              </a:ext>
            </a:extLst>
          </p:cNvPr>
          <p:cNvSpPr>
            <a:spLocks noGrp="1"/>
          </p:cNvSpPr>
          <p:nvPr>
            <p:ph sz="half" idx="1"/>
          </p:nvPr>
        </p:nvSpPr>
        <p:spPr>
          <a:xfrm>
            <a:off x="838200" y="2311145"/>
            <a:ext cx="5181600" cy="4351338"/>
          </a:xfrm>
        </p:spPr>
        <p:txBody>
          <a:bodyPr>
            <a:normAutofit/>
          </a:bodyPr>
          <a:lstStyle/>
          <a:p>
            <a:pPr marL="0" indent="0">
              <a:buNone/>
            </a:pPr>
            <a:r>
              <a:rPr lang="en-US" dirty="0"/>
              <a:t>One of the most common machine learning applications is language translation. The technology behind the translation tool is called machine translation. </a:t>
            </a:r>
          </a:p>
        </p:txBody>
      </p:sp>
      <p:pic>
        <p:nvPicPr>
          <p:cNvPr id="4" name="Picture 3" descr="A black and white sign&#10;&#10;Description automatically generated">
            <a:extLst>
              <a:ext uri="{FF2B5EF4-FFF2-40B4-BE49-F238E27FC236}">
                <a16:creationId xmlns:a16="http://schemas.microsoft.com/office/drawing/2014/main" id="{00CA13FB-0170-1C06-1BFF-0C6842933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876993"/>
            <a:ext cx="5181600" cy="3104013"/>
          </a:xfrm>
          <a:prstGeom prst="rect">
            <a:avLst/>
          </a:prstGeom>
          <a:noFill/>
        </p:spPr>
      </p:pic>
    </p:spTree>
    <p:extLst>
      <p:ext uri="{BB962C8B-B14F-4D97-AF65-F5344CB8AC3E}">
        <p14:creationId xmlns:p14="http://schemas.microsoft.com/office/powerpoint/2010/main" val="1692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925C3-2F65-D3C6-FBFF-1D23E7FD8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859E10-BD2A-50A5-9AEC-2E793227BD76}"/>
              </a:ext>
            </a:extLst>
          </p:cNvPr>
          <p:cNvSpPr>
            <a:spLocks noGrp="1"/>
          </p:cNvSpPr>
          <p:nvPr>
            <p:ph type="title"/>
          </p:nvPr>
        </p:nvSpPr>
        <p:spPr>
          <a:xfrm>
            <a:off x="838200" y="850645"/>
            <a:ext cx="10515600" cy="1325563"/>
          </a:xfrm>
        </p:spPr>
        <p:txBody>
          <a:bodyPr anchor="ctr">
            <a:normAutofit/>
          </a:bodyPr>
          <a:lstStyle/>
          <a:p>
            <a:r>
              <a:rPr lang="en-US" dirty="0"/>
              <a:t>AI Players</a:t>
            </a:r>
          </a:p>
        </p:txBody>
      </p:sp>
      <p:sp>
        <p:nvSpPr>
          <p:cNvPr id="3" name="Content Placeholder 2">
            <a:extLst>
              <a:ext uri="{FF2B5EF4-FFF2-40B4-BE49-F238E27FC236}">
                <a16:creationId xmlns:a16="http://schemas.microsoft.com/office/drawing/2014/main" id="{FA8B19FB-B093-1150-0522-1F138DC9D351}"/>
              </a:ext>
            </a:extLst>
          </p:cNvPr>
          <p:cNvSpPr>
            <a:spLocks noGrp="1"/>
          </p:cNvSpPr>
          <p:nvPr>
            <p:ph sz="half" idx="1"/>
          </p:nvPr>
        </p:nvSpPr>
        <p:spPr>
          <a:xfrm>
            <a:off x="838200" y="2311145"/>
            <a:ext cx="5181600" cy="4351338"/>
          </a:xfrm>
        </p:spPr>
        <p:txBody>
          <a:bodyPr>
            <a:normAutofit/>
          </a:bodyPr>
          <a:lstStyle/>
          <a:p>
            <a:pPr marL="0" indent="0">
              <a:buNone/>
            </a:pPr>
            <a:r>
              <a:rPr lang="en-US" dirty="0"/>
              <a:t>Machine learning led to the creation of powerful programs such as Open AI Five, AlphaZero, AlphaGo. They have achieved superhuman performance and have become invaluable tools for analyzing and learning from games.</a:t>
            </a:r>
          </a:p>
        </p:txBody>
      </p:sp>
      <p:pic>
        <p:nvPicPr>
          <p:cNvPr id="5" name="Picture 4" descr="A video game screen shot&#10;&#10;Description automatically generated">
            <a:extLst>
              <a:ext uri="{FF2B5EF4-FFF2-40B4-BE49-F238E27FC236}">
                <a16:creationId xmlns:a16="http://schemas.microsoft.com/office/drawing/2014/main" id="{96F6599E-C3FA-22BC-5DD8-4AB9EFB8E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825" y="2035675"/>
            <a:ext cx="2753482" cy="1835196"/>
          </a:xfrm>
          <a:prstGeom prst="rect">
            <a:avLst/>
          </a:prstGeom>
          <a:effectLst>
            <a:outerShdw blurRad="50800" dist="38100" dir="2700000" algn="tl" rotWithShape="0">
              <a:prstClr val="black">
                <a:alpha val="40000"/>
              </a:prstClr>
            </a:outerShdw>
          </a:effectLst>
        </p:spPr>
      </p:pic>
      <p:pic>
        <p:nvPicPr>
          <p:cNvPr id="6" name="Picture 5" descr="A person sitting in front of a board game&#10;&#10;Description automatically generated">
            <a:extLst>
              <a:ext uri="{FF2B5EF4-FFF2-40B4-BE49-F238E27FC236}">
                <a16:creationId xmlns:a16="http://schemas.microsoft.com/office/drawing/2014/main" id="{22017F1D-4ACD-200D-5269-D9A6DE952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825" y="4185528"/>
            <a:ext cx="2708378" cy="2030987"/>
          </a:xfrm>
          <a:prstGeom prst="rect">
            <a:avLst/>
          </a:prstGeom>
          <a:effectLst>
            <a:outerShdw blurRad="50800" dist="38100" dir="2700000" algn="tl" rotWithShape="0">
              <a:prstClr val="black">
                <a:alpha val="40000"/>
              </a:prstClr>
            </a:outerShdw>
          </a:effectLst>
        </p:spPr>
      </p:pic>
      <p:pic>
        <p:nvPicPr>
          <p:cNvPr id="7" name="Picture 6" descr="A chess board with chess pieces&#10;&#10;Description automatically generated">
            <a:extLst>
              <a:ext uri="{FF2B5EF4-FFF2-40B4-BE49-F238E27FC236}">
                <a16:creationId xmlns:a16="http://schemas.microsoft.com/office/drawing/2014/main" id="{EB53EDF9-DC31-8C15-86B6-E26F786A2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84223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052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1BA46-53C1-9925-B891-58AB33C44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38149-1662-1D9F-0281-D9BAEF97B9F5}"/>
              </a:ext>
            </a:extLst>
          </p:cNvPr>
          <p:cNvSpPr>
            <a:spLocks noGrp="1"/>
          </p:cNvSpPr>
          <p:nvPr>
            <p:ph type="title"/>
          </p:nvPr>
        </p:nvSpPr>
        <p:spPr>
          <a:xfrm>
            <a:off x="838200" y="850645"/>
            <a:ext cx="10515600" cy="1325563"/>
          </a:xfrm>
        </p:spPr>
        <p:txBody>
          <a:bodyPr anchor="ctr">
            <a:normAutofit/>
          </a:bodyPr>
          <a:lstStyle/>
          <a:p>
            <a:r>
              <a:rPr lang="en-US" dirty="0"/>
              <a:t>Synthesizing images</a:t>
            </a:r>
          </a:p>
        </p:txBody>
      </p:sp>
      <p:pic>
        <p:nvPicPr>
          <p:cNvPr id="8" name="Picture 7" descr="A collage of a person with a beard&#10;&#10;Description automatically generated">
            <a:extLst>
              <a:ext uri="{FF2B5EF4-FFF2-40B4-BE49-F238E27FC236}">
                <a16:creationId xmlns:a16="http://schemas.microsoft.com/office/drawing/2014/main" id="{023276BF-1101-F60E-B25C-A61152691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592" y="2176208"/>
            <a:ext cx="3691288" cy="3960000"/>
          </a:xfrm>
          <a:prstGeom prst="rect">
            <a:avLst/>
          </a:prstGeom>
          <a:effectLst>
            <a:outerShdw blurRad="50800" dist="38100" dir="2700000" algn="tl" rotWithShape="0">
              <a:prstClr val="black">
                <a:alpha val="40000"/>
              </a:prstClr>
            </a:outerShdw>
          </a:effectLst>
        </p:spPr>
      </p:pic>
      <p:pic>
        <p:nvPicPr>
          <p:cNvPr id="9" name="Picture 8" descr="A dog riding a bicycle&#10;&#10;Description automatically generated">
            <a:extLst>
              <a:ext uri="{FF2B5EF4-FFF2-40B4-BE49-F238E27FC236}">
                <a16:creationId xmlns:a16="http://schemas.microsoft.com/office/drawing/2014/main" id="{786B7E25-E3C0-E7A6-3E38-89C639BD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9122" y="2176208"/>
            <a:ext cx="3960000" cy="396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9307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4000</TotalTime>
  <Words>904</Words>
  <Application>Microsoft Macintosh PowerPoint</Application>
  <PresentationFormat>Widescreen</PresentationFormat>
  <Paragraphs>244</Paragraphs>
  <Slides>34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vt:lpstr>
      <vt:lpstr>Aptos Display</vt:lpstr>
      <vt:lpstr>Arial</vt:lpstr>
      <vt:lpstr>Calibri</vt:lpstr>
      <vt:lpstr>Cambria Math</vt:lpstr>
      <vt:lpstr>Menlo</vt:lpstr>
      <vt:lpstr>Wingdings</vt:lpstr>
      <vt:lpstr>Office Theme</vt:lpstr>
      <vt:lpstr>Supervised Learning</vt:lpstr>
      <vt:lpstr>Outline</vt:lpstr>
      <vt:lpstr>Recap of Last Lesson</vt:lpstr>
      <vt:lpstr>Product Recommendation</vt:lpstr>
      <vt:lpstr>Content Recommendation</vt:lpstr>
      <vt:lpstr>Image Recognition</vt:lpstr>
      <vt:lpstr>Language Translation</vt:lpstr>
      <vt:lpstr>AI Players</vt:lpstr>
      <vt:lpstr>Synthesizing images</vt:lpstr>
      <vt:lpstr>Generating Text</vt:lpstr>
      <vt:lpstr>What is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Limits of Traditional Programming</vt:lpstr>
      <vt:lpstr>PowerPoint Presentation</vt:lpstr>
      <vt:lpstr>PowerPoint Presentation</vt:lpstr>
      <vt:lpstr>PowerPoint Presentation</vt:lpstr>
      <vt:lpstr>PowerPoint Presentation</vt:lpstr>
      <vt:lpstr>The Machine Learning Approach </vt:lpstr>
      <vt:lpstr>The Machine Learning Approach </vt:lpstr>
      <vt:lpstr>The Machine Learning Approach </vt:lpstr>
      <vt:lpstr>PowerPoint Presentation</vt:lpstr>
      <vt:lpstr>The Machine Learning Approach </vt:lpstr>
      <vt:lpstr>The 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569</cp:revision>
  <dcterms:created xsi:type="dcterms:W3CDTF">2024-08-08T01:29:50Z</dcterms:created>
  <dcterms:modified xsi:type="dcterms:W3CDTF">2025-08-04T03:01:52Z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